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967" r:id="rId1"/>
    <p:sldMasterId id="2147483970" r:id="rId2"/>
  </p:sldMasterIdLst>
  <p:notesMasterIdLst>
    <p:notesMasterId r:id="rId20"/>
  </p:notesMasterIdLst>
  <p:handoutMasterIdLst>
    <p:handoutMasterId r:id="rId21"/>
  </p:handoutMasterIdLst>
  <p:sldIdLst>
    <p:sldId id="815" r:id="rId3"/>
    <p:sldId id="819" r:id="rId4"/>
    <p:sldId id="884" r:id="rId5"/>
    <p:sldId id="883" r:id="rId6"/>
    <p:sldId id="888" r:id="rId7"/>
    <p:sldId id="885" r:id="rId8"/>
    <p:sldId id="886" r:id="rId9"/>
    <p:sldId id="887" r:id="rId10"/>
    <p:sldId id="889" r:id="rId11"/>
    <p:sldId id="890" r:id="rId12"/>
    <p:sldId id="891" r:id="rId13"/>
    <p:sldId id="892" r:id="rId14"/>
    <p:sldId id="893" r:id="rId15"/>
    <p:sldId id="894" r:id="rId16"/>
    <p:sldId id="895" r:id="rId17"/>
    <p:sldId id="896" r:id="rId18"/>
    <p:sldId id="897" r:id="rId19"/>
  </p:sldIdLst>
  <p:sldSz cx="12192000" cy="6858000"/>
  <p:notesSz cx="7315200" cy="9601200"/>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50000" autoAdjust="0"/>
    <p:restoredTop sz="70681" autoAdjust="0"/>
  </p:normalViewPr>
  <p:slideViewPr>
    <p:cSldViewPr>
      <p:cViewPr varScale="1">
        <p:scale>
          <a:sx n="74" d="100"/>
          <a:sy n="74" d="100"/>
        </p:scale>
        <p:origin x="2550"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47" d="100"/>
          <a:sy n="147" d="100"/>
        </p:scale>
        <p:origin x="2744" y="-44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dirty="0"/>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ts val="363"/>
      </a:spcBef>
      <a:spcAft>
        <a:spcPct val="0"/>
      </a:spcAft>
      <a:defRPr sz="11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1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1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1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1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333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Drag Picture and Send to Back</a:t>
            </a:r>
          </a:p>
        </p:txBody>
      </p:sp>
      <p:sp>
        <p:nvSpPr>
          <p:cNvPr id="4" name="Slide Number Placeholder 3"/>
          <p:cNvSpPr>
            <a:spLocks noGrp="1"/>
          </p:cNvSpPr>
          <p:nvPr>
            <p:ph type="sldNum" sz="quarter" idx="10"/>
          </p:nvPr>
        </p:nvSpPr>
        <p:spPr/>
        <p:txBody>
          <a:bodyPr/>
          <a:lstStyle/>
          <a:p>
            <a:fld id="{D2304753-555F-844E-94E6-C0459ACEDBCC}" type="slidenum">
              <a:rPr lang="en-US" smtClean="0"/>
              <a:t>17</a:t>
            </a:fld>
            <a:endParaRPr lang="en-US"/>
          </a:p>
        </p:txBody>
      </p:sp>
    </p:spTree>
    <p:extLst>
      <p:ext uri="{BB962C8B-B14F-4D97-AF65-F5344CB8AC3E}">
        <p14:creationId xmlns:p14="http://schemas.microsoft.com/office/powerpoint/2010/main" val="49239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7279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40474E"/>
        </a:solidFill>
        <a:effectLst/>
      </p:bgPr>
    </p:bg>
    <p:spTree>
      <p:nvGrpSpPr>
        <p:cNvPr id="1" name=""/>
        <p:cNvGrpSpPr/>
        <p:nvPr/>
      </p:nvGrpSpPr>
      <p:grpSpPr>
        <a:xfrm>
          <a:off x="0" y="0"/>
          <a:ext cx="0" cy="0"/>
          <a:chOff x="0" y="0"/>
          <a:chExt cx="0" cy="0"/>
        </a:xfrm>
      </p:grpSpPr>
      <p:sp>
        <p:nvSpPr>
          <p:cNvPr id="3" name="Rectangle 2"/>
          <p:cNvSpPr/>
          <p:nvPr/>
        </p:nvSpPr>
        <p:spPr>
          <a:xfrm>
            <a:off x="0" y="0"/>
            <a:ext cx="45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20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570" y="0"/>
            <a:ext cx="801562" cy="914400"/>
          </a:xfrm>
          <a:prstGeom prst="rect">
            <a:avLst/>
          </a:prstGeom>
        </p:spPr>
      </p:pic>
    </p:spTree>
    <p:extLst>
      <p:ext uri="{BB962C8B-B14F-4D97-AF65-F5344CB8AC3E}">
        <p14:creationId xmlns:p14="http://schemas.microsoft.com/office/powerpoint/2010/main" val="197609847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xmlns:p14="http://schemas.microsoft.com/office/powerpoint/2010/main" spd="med"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5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9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077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7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934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797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emf"/><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1" y="475840"/>
            <a:ext cx="3385738"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1970"/>
      </p:ext>
    </p:extLst>
  </p:cSld>
  <p:clrMap bg1="lt1" tx1="dk1" bg2="lt2" tx2="dk2" accent1="accent1" accent2="accent2" accent3="accent3" accent4="accent4" accent5="accent5" accent6="accent6" hlink="hlink" folHlink="folHlink"/>
  <p:sldLayoutIdLst>
    <p:sldLayoutId id="2147483968" r:id="rId1"/>
    <p:sldLayoutId id="2147483969" r:id="rId2"/>
  </p:sldLayoutIdLst>
  <p:hf sldNum="0" hdr="0" ftr="0" dt="0"/>
  <p:txStyles>
    <p:title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grpSp>
        <p:nvGrpSpPr>
          <p:cNvPr id="5" name="Group 4"/>
          <p:cNvGrpSpPr/>
          <p:nvPr userDrawn="1"/>
        </p:nvGrpSpPr>
        <p:grpSpPr>
          <a:xfrm>
            <a:off x="1524" y="6311900"/>
            <a:ext cx="12188952" cy="548640"/>
            <a:chOff x="1524" y="6311900"/>
            <a:chExt cx="12188952" cy="548640"/>
          </a:xfrm>
        </p:grpSpPr>
        <p:sp>
          <p:nvSpPr>
            <p:cNvPr id="13" name="Rectangle 12"/>
            <p:cNvSpPr/>
            <p:nvPr/>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0"/>
            <a:stretch>
              <a:fillRect/>
            </a:stretch>
          </p:blipFill>
          <p:spPr>
            <a:xfrm>
              <a:off x="245909" y="6439685"/>
              <a:ext cx="559187" cy="298743"/>
            </a:xfrm>
            <a:prstGeom prst="rect">
              <a:avLst/>
            </a:prstGeom>
          </p:spPr>
        </p:pic>
        <p:sp>
          <p:nvSpPr>
            <p:cNvPr id="4" name="Rectangle 3"/>
            <p:cNvSpPr/>
            <p:nvPr userDrawn="1"/>
          </p:nvSpPr>
          <p:spPr bwMode="gray">
            <a:xfrm>
              <a:off x="5457613" y="6400284"/>
              <a:ext cx="6096000" cy="369332"/>
            </a:xfrm>
            <a:prstGeom prst="rect">
              <a:avLst/>
            </a:prstGeom>
          </p:spPr>
          <p:txBody>
            <a:bodyPr>
              <a:spAutoFit/>
            </a:bodyPr>
            <a:lstStyle/>
            <a:p>
              <a:pPr algn="r"/>
              <a:r>
                <a:rPr lang="en-US" sz="1800" dirty="0">
                  <a:solidFill>
                    <a:schemeClr val="bg1"/>
                  </a:solidFill>
                  <a:latin typeface="Gill Sans MT"/>
                </a:rPr>
                <a:t>SEC555</a:t>
              </a:r>
              <a:r>
                <a:rPr lang="en-US" sz="1800" baseline="0" dirty="0">
                  <a:solidFill>
                    <a:schemeClr val="bg1"/>
                  </a:solidFill>
                  <a:latin typeface="Gill Sans MT"/>
                </a:rPr>
                <a:t> | SIEM with Tactical Analytics</a:t>
              </a:r>
              <a:endParaRPr lang="en-US" sz="1800" dirty="0">
                <a:solidFill>
                  <a:schemeClr val="bg1"/>
                </a:solidFill>
                <a:latin typeface="Gill Sans MT"/>
              </a:endParaRPr>
            </a:p>
          </p:txBody>
        </p:sp>
      </p:grpSp>
      <p:sp>
        <p:nvSpPr>
          <p:cNvPr id="17" name="Slide Number Placeholder 5"/>
          <p:cNvSpPr txBox="1">
            <a:spLocks/>
          </p:cNvSpPr>
          <p:nvPr userDrawn="1"/>
        </p:nvSpPr>
        <p:spPr>
          <a:xfrm>
            <a:off x="11553613" y="6325670"/>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600" smtClean="0"/>
              <a:pPr/>
              <a:t>‹#›</a:t>
            </a:fld>
            <a:endParaRPr lang="en-US" dirty="0"/>
          </a:p>
        </p:txBody>
      </p:sp>
    </p:spTree>
    <p:extLst>
      <p:ext uri="{BB962C8B-B14F-4D97-AF65-F5344CB8AC3E}">
        <p14:creationId xmlns:p14="http://schemas.microsoft.com/office/powerpoint/2010/main" val="194499017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Lst>
  <p:hf sldNum="0" hdr="0" ftr="0" dt="0"/>
  <p:txStyles>
    <p:titleStyle>
      <a:lvl1pPr algn="l" defTabSz="914400" rtl="0" eaLnBrk="1" latinLnBrk="0" hangingPunct="1">
        <a:lnSpc>
          <a:spcPct val="90000"/>
        </a:lnSpc>
        <a:spcBef>
          <a:spcPct val="0"/>
        </a:spcBef>
        <a:buNone/>
        <a:defRPr sz="24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MAPPER"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SecuritySolution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github.com/HASecuritySolu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SEC555</a:t>
            </a:r>
          </a:p>
        </p:txBody>
      </p:sp>
      <p:sp>
        <p:nvSpPr>
          <p:cNvPr id="8" name="Text Placeholder 7"/>
          <p:cNvSpPr>
            <a:spLocks noGrp="1"/>
          </p:cNvSpPr>
          <p:nvPr>
            <p:ph type="body" sz="quarter" idx="13"/>
          </p:nvPr>
        </p:nvSpPr>
        <p:spPr/>
        <p:txBody>
          <a:bodyPr/>
          <a:lstStyle/>
          <a:p>
            <a:r>
              <a:rPr lang="en-US" dirty="0"/>
              <a:t>GIAC Certification for SIEM</a:t>
            </a:r>
          </a:p>
        </p:txBody>
      </p:sp>
      <p:sp>
        <p:nvSpPr>
          <p:cNvPr id="9" name="Text Placeholder 8"/>
          <p:cNvSpPr>
            <a:spLocks noGrp="1"/>
          </p:cNvSpPr>
          <p:nvPr>
            <p:ph type="body" sz="quarter" idx="14"/>
          </p:nvPr>
        </p:nvSpPr>
        <p:spPr/>
        <p:txBody>
          <a:bodyPr/>
          <a:lstStyle/>
          <a:p>
            <a:r>
              <a:rPr lang="en-US" sz="2800" dirty="0"/>
              <a:t>Justin Henderson (GSE # 108) @SecurityMapper</a:t>
            </a:r>
          </a:p>
        </p:txBody>
      </p:sp>
      <p:sp>
        <p:nvSpPr>
          <p:cNvPr id="10" name="Text Placeholder 9"/>
          <p:cNvSpPr>
            <a:spLocks noGrp="1"/>
          </p:cNvSpPr>
          <p:nvPr>
            <p:ph type="body" sz="quarter" idx="15"/>
          </p:nvPr>
        </p:nvSpPr>
        <p:spPr/>
        <p:txBody>
          <a:bodyPr/>
          <a:lstStyle/>
          <a:p>
            <a:r>
              <a:rPr lang="en-US" dirty="0"/>
              <a:t>Presentation based on SEC555: SIEM with Tactical Analytics</a:t>
            </a:r>
          </a:p>
        </p:txBody>
      </p:sp>
    </p:spTree>
    <p:extLst>
      <p:ext uri="{BB962C8B-B14F-4D97-AF65-F5344CB8AC3E}">
        <p14:creationId xmlns:p14="http://schemas.microsoft.com/office/powerpoint/2010/main" val="342648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6042F-B3B1-4988-B358-BB444F057E9A}"/>
              </a:ext>
            </a:extLst>
          </p:cNvPr>
          <p:cNvSpPr>
            <a:spLocks noGrp="1"/>
          </p:cNvSpPr>
          <p:nvPr>
            <p:ph type="title"/>
          </p:nvPr>
        </p:nvSpPr>
        <p:spPr/>
        <p:txBody>
          <a:bodyPr/>
          <a:lstStyle/>
          <a:p>
            <a:r>
              <a:rPr lang="en-US" dirty="0"/>
              <a:t>Data Collection Strategies</a:t>
            </a:r>
          </a:p>
        </p:txBody>
      </p:sp>
      <p:sp>
        <p:nvSpPr>
          <p:cNvPr id="6" name="Content Placeholder 5">
            <a:extLst>
              <a:ext uri="{FF2B5EF4-FFF2-40B4-BE49-F238E27FC236}">
                <a16:creationId xmlns:a16="http://schemas.microsoft.com/office/drawing/2014/main" id="{1ED56890-7FC3-4798-8443-E33A0200D41F}"/>
              </a:ext>
            </a:extLst>
          </p:cNvPr>
          <p:cNvSpPr>
            <a:spLocks noGrp="1"/>
          </p:cNvSpPr>
          <p:nvPr>
            <p:ph idx="1"/>
          </p:nvPr>
        </p:nvSpPr>
        <p:spPr/>
        <p:txBody>
          <a:bodyPr/>
          <a:lstStyle/>
          <a:p>
            <a:r>
              <a:rPr lang="en-US" dirty="0"/>
              <a:t>Strategic data collection is an art</a:t>
            </a:r>
          </a:p>
          <a:p>
            <a:pPr marL="457200" indent="-457200">
              <a:buFont typeface="Arial" panose="020B0604020202020204" pitchFamily="34" charset="0"/>
              <a:buChar char="•"/>
            </a:pPr>
            <a:r>
              <a:rPr lang="en-US" sz="2800" dirty="0"/>
              <a:t>Vendors, compliance, and tactical guides often lean towards a collect everything model</a:t>
            </a:r>
          </a:p>
          <a:p>
            <a:pPr marL="457200" indent="-457200">
              <a:buFont typeface="Arial" panose="020B0604020202020204" pitchFamily="34" charset="0"/>
              <a:buChar char="•"/>
            </a:pPr>
            <a:r>
              <a:rPr lang="en-US" sz="2800" dirty="0"/>
              <a:t>Often the cause of a SIEM failure</a:t>
            </a:r>
          </a:p>
          <a:p>
            <a:r>
              <a:rPr lang="en-US" dirty="0"/>
              <a:t>Tactical data collection can still meet</a:t>
            </a:r>
            <a:br>
              <a:rPr lang="en-US" dirty="0"/>
            </a:br>
            <a:r>
              <a:rPr lang="en-US" dirty="0"/>
              <a:t>compliance and business requirements</a:t>
            </a:r>
          </a:p>
          <a:p>
            <a:pPr marL="457200" indent="-457200">
              <a:buFont typeface="Arial" panose="020B0604020202020204" pitchFamily="34" charset="0"/>
              <a:buChar char="•"/>
            </a:pPr>
            <a:r>
              <a:rPr lang="en-US" sz="2800" dirty="0"/>
              <a:t>While providing longer data retention</a:t>
            </a:r>
          </a:p>
          <a:p>
            <a:pPr marL="457200" indent="-457200">
              <a:buFont typeface="Arial" panose="020B0604020202020204" pitchFamily="34" charset="0"/>
              <a:buChar char="•"/>
            </a:pPr>
            <a:r>
              <a:rPr lang="en-US" sz="2800" dirty="0"/>
              <a:t>And making analysis easier</a:t>
            </a:r>
          </a:p>
          <a:p>
            <a:r>
              <a:rPr lang="en-US" sz="2800" dirty="0"/>
              <a:t>Focus also is on optimizing log formats</a:t>
            </a:r>
          </a:p>
        </p:txBody>
      </p:sp>
      <p:pic>
        <p:nvPicPr>
          <p:cNvPr id="5122" name="Picture 2" descr="Image result for 100 ways meme">
            <a:extLst>
              <a:ext uri="{FF2B5EF4-FFF2-40B4-BE49-F238E27FC236}">
                <a16:creationId xmlns:a16="http://schemas.microsoft.com/office/drawing/2014/main" id="{0FE4CBB2-B197-48BD-B44D-3088C6D82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680" y="27432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7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583A80-4B03-479E-AB12-A9D4B5D1A0ED}"/>
              </a:ext>
            </a:extLst>
          </p:cNvPr>
          <p:cNvSpPr>
            <a:spLocks noGrp="1"/>
          </p:cNvSpPr>
          <p:nvPr>
            <p:ph type="title"/>
          </p:nvPr>
        </p:nvSpPr>
        <p:spPr/>
        <p:txBody>
          <a:bodyPr/>
          <a:lstStyle/>
          <a:p>
            <a:r>
              <a:rPr lang="en-US" dirty="0"/>
              <a:t>Log Enrichment</a:t>
            </a:r>
          </a:p>
        </p:txBody>
      </p:sp>
      <p:sp>
        <p:nvSpPr>
          <p:cNvPr id="6" name="Content Placeholder 5">
            <a:extLst>
              <a:ext uri="{FF2B5EF4-FFF2-40B4-BE49-F238E27FC236}">
                <a16:creationId xmlns:a16="http://schemas.microsoft.com/office/drawing/2014/main" id="{8BF77585-7EC3-43B2-99BC-2EF4ECD30FA4}"/>
              </a:ext>
            </a:extLst>
          </p:cNvPr>
          <p:cNvSpPr>
            <a:spLocks noGrp="1"/>
          </p:cNvSpPr>
          <p:nvPr>
            <p:ph idx="1"/>
          </p:nvPr>
        </p:nvSpPr>
        <p:spPr/>
        <p:txBody>
          <a:bodyPr/>
          <a:lstStyle/>
          <a:p>
            <a:r>
              <a:rPr lang="en-US" dirty="0"/>
              <a:t>A GCDA candidate should not use a SIEM as a log collector</a:t>
            </a:r>
          </a:p>
          <a:p>
            <a:pPr marL="457200" indent="-457200">
              <a:buFont typeface="Arial" panose="020B0604020202020204" pitchFamily="34" charset="0"/>
              <a:buChar char="•"/>
            </a:pPr>
            <a:r>
              <a:rPr lang="en-US" sz="2800" dirty="0"/>
              <a:t>A SIEM should enhance a logs value to analysis</a:t>
            </a:r>
          </a:p>
          <a:p>
            <a:r>
              <a:rPr lang="en-US" sz="2800" dirty="0"/>
              <a:t>Consider a DNS log containing </a:t>
            </a:r>
            <a:r>
              <a:rPr lang="en-US" sz="2800" b="1" dirty="0">
                <a:latin typeface="Courier New" panose="02070309020205020404" pitchFamily="49" charset="0"/>
                <a:cs typeface="Courier New" panose="02070309020205020404" pitchFamily="49" charset="0"/>
              </a:rPr>
              <a:t>sec555.com</a:t>
            </a:r>
          </a:p>
          <a:p>
            <a:pPr marL="457200" indent="-457200">
              <a:buFont typeface="Arial" panose="020B0604020202020204" pitchFamily="34" charset="0"/>
              <a:buChar char="•"/>
            </a:pPr>
            <a:r>
              <a:rPr lang="en-US" sz="2800" dirty="0"/>
              <a:t>Malicious, suspicious, or benign?</a:t>
            </a:r>
          </a:p>
          <a:p>
            <a:pPr marL="457200" indent="-457200">
              <a:buFont typeface="Arial" panose="020B0604020202020204" pitchFamily="34" charset="0"/>
              <a:buChar char="•"/>
            </a:pPr>
            <a:r>
              <a:rPr lang="en-US" sz="2800" dirty="0"/>
              <a:t>Domain is helpful but lacks context</a:t>
            </a:r>
          </a:p>
          <a:p>
            <a:r>
              <a:rPr lang="en-US" sz="2800" dirty="0"/>
              <a:t>Enrichment can add context for analysis such as:</a:t>
            </a:r>
          </a:p>
          <a:p>
            <a:pPr marL="457200" indent="-457200">
              <a:buFont typeface="Arial" panose="020B0604020202020204" pitchFamily="34" charset="0"/>
              <a:buChar char="•"/>
            </a:pPr>
            <a:r>
              <a:rPr lang="en-US" sz="2800" dirty="0"/>
              <a:t>Domain is not a top 1 million domain (</a:t>
            </a:r>
            <a:r>
              <a:rPr lang="en-US" sz="2800" b="1" dirty="0">
                <a:latin typeface="Courier New" panose="02070309020205020404" pitchFamily="49" charset="0"/>
                <a:cs typeface="Courier New" panose="02070309020205020404" pitchFamily="49" charset="0"/>
              </a:rPr>
              <a:t>tags:not_top_1m</a:t>
            </a:r>
            <a:r>
              <a:rPr lang="en-US" sz="2800" dirty="0"/>
              <a:t>)</a:t>
            </a:r>
          </a:p>
          <a:p>
            <a:pPr marL="457200" indent="-457200">
              <a:buFont typeface="Arial" panose="020B0604020202020204" pitchFamily="34" charset="0"/>
              <a:buChar char="•"/>
            </a:pPr>
            <a:r>
              <a:rPr lang="en-US" sz="2800" dirty="0"/>
              <a:t>Domain does not appear to be random (</a:t>
            </a:r>
            <a:r>
              <a:rPr lang="en-US" sz="2800" b="1" dirty="0">
                <a:latin typeface="Courier New" panose="02070309020205020404" pitchFamily="49" charset="0"/>
                <a:cs typeface="Courier New" panose="02070309020205020404" pitchFamily="49" charset="0"/>
              </a:rPr>
              <a:t>frequency_score:15</a:t>
            </a:r>
            <a:r>
              <a:rPr lang="en-US" sz="2800" dirty="0"/>
              <a:t>)</a:t>
            </a:r>
          </a:p>
          <a:p>
            <a:pPr marL="457200" indent="-457200">
              <a:buFont typeface="Arial" panose="020B0604020202020204" pitchFamily="34" charset="0"/>
              <a:buChar char="•"/>
            </a:pPr>
            <a:r>
              <a:rPr lang="en-US" sz="2800" dirty="0"/>
              <a:t>Domain registration (</a:t>
            </a:r>
            <a:r>
              <a:rPr lang="en-US" sz="2800" b="1" dirty="0">
                <a:latin typeface="Courier New" panose="02070309020205020404" pitchFamily="49" charset="0"/>
                <a:cs typeface="Courier New" panose="02070309020205020404" pitchFamily="49" charset="0"/>
              </a:rPr>
              <a:t>reg_date:2016-09-08T03:21:24Z</a:t>
            </a:r>
            <a:r>
              <a:rPr lang="en-US" sz="2800" dirty="0"/>
              <a:t>)</a:t>
            </a:r>
          </a:p>
          <a:p>
            <a:pPr marL="457200" indent="-457200">
              <a:buFont typeface="Arial" panose="020B0604020202020204" pitchFamily="34" charset="0"/>
              <a:buChar char="•"/>
            </a:pPr>
            <a:endParaRPr lang="en-US" sz="2800" dirty="0"/>
          </a:p>
          <a:p>
            <a:endParaRPr lang="en-US" dirty="0"/>
          </a:p>
        </p:txBody>
      </p:sp>
    </p:spTree>
    <p:extLst>
      <p:ext uri="{BB962C8B-B14F-4D97-AF65-F5344CB8AC3E}">
        <p14:creationId xmlns:p14="http://schemas.microsoft.com/office/powerpoint/2010/main" val="232915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EB78E8-9E28-4BD2-A54B-430E21A9EF35}"/>
              </a:ext>
            </a:extLst>
          </p:cNvPr>
          <p:cNvSpPr>
            <a:spLocks noGrp="1"/>
          </p:cNvSpPr>
          <p:nvPr>
            <p:ph type="title"/>
          </p:nvPr>
        </p:nvSpPr>
        <p:spPr/>
        <p:txBody>
          <a:bodyPr/>
          <a:lstStyle/>
          <a:p>
            <a:r>
              <a:rPr lang="en-US" dirty="0"/>
              <a:t>Network Data</a:t>
            </a:r>
          </a:p>
        </p:txBody>
      </p:sp>
      <p:sp>
        <p:nvSpPr>
          <p:cNvPr id="6" name="Content Placeholder 5">
            <a:extLst>
              <a:ext uri="{FF2B5EF4-FFF2-40B4-BE49-F238E27FC236}">
                <a16:creationId xmlns:a16="http://schemas.microsoft.com/office/drawing/2014/main" id="{22541D41-47B0-4D93-B973-24C92021A253}"/>
              </a:ext>
            </a:extLst>
          </p:cNvPr>
          <p:cNvSpPr>
            <a:spLocks noGrp="1"/>
          </p:cNvSpPr>
          <p:nvPr>
            <p:ph idx="1"/>
          </p:nvPr>
        </p:nvSpPr>
        <p:spPr/>
        <p:txBody>
          <a:bodyPr/>
          <a:lstStyle/>
          <a:p>
            <a:r>
              <a:rPr lang="en-US" dirty="0"/>
              <a:t>A SIEM is only as good as the data it has</a:t>
            </a:r>
          </a:p>
          <a:p>
            <a:pPr marL="457200" indent="-457200">
              <a:buFont typeface="Arial" panose="020B0604020202020204" pitchFamily="34" charset="0"/>
              <a:buChar char="•"/>
            </a:pPr>
            <a:r>
              <a:rPr lang="en-US" sz="2800" dirty="0"/>
              <a:t>The problem is there are too many data sources to choose from</a:t>
            </a:r>
          </a:p>
          <a:p>
            <a:r>
              <a:rPr lang="en-US" sz="2800" dirty="0"/>
              <a:t>Network data is easy to obtain and highly valuable</a:t>
            </a:r>
          </a:p>
          <a:p>
            <a:pPr marL="457200" indent="-457200">
              <a:buFont typeface="Arial" panose="020B0604020202020204" pitchFamily="34" charset="0"/>
              <a:buChar char="•"/>
            </a:pPr>
            <a:r>
              <a:rPr lang="en-US" sz="2800" dirty="0"/>
              <a:t>DNS</a:t>
            </a:r>
          </a:p>
          <a:p>
            <a:pPr marL="457200" indent="-457200">
              <a:buFont typeface="Arial" panose="020B0604020202020204" pitchFamily="34" charset="0"/>
              <a:buChar char="•"/>
            </a:pPr>
            <a:r>
              <a:rPr lang="en-US" sz="2800" dirty="0"/>
              <a:t>HTTP</a:t>
            </a:r>
          </a:p>
          <a:p>
            <a:pPr marL="457200" indent="-457200">
              <a:buFont typeface="Arial" panose="020B0604020202020204" pitchFamily="34" charset="0"/>
              <a:buChar char="•"/>
            </a:pPr>
            <a:r>
              <a:rPr lang="en-US" sz="2800" dirty="0"/>
              <a:t>HTTPS</a:t>
            </a:r>
          </a:p>
          <a:p>
            <a:pPr marL="457200" indent="-457200">
              <a:buFont typeface="Arial" panose="020B0604020202020204" pitchFamily="34" charset="0"/>
              <a:buChar char="•"/>
            </a:pPr>
            <a:r>
              <a:rPr lang="en-US" sz="2800" dirty="0"/>
              <a:t>Netflow</a:t>
            </a:r>
          </a:p>
          <a:p>
            <a:r>
              <a:rPr lang="en-US" dirty="0"/>
              <a:t>Collection does not have to impact</a:t>
            </a:r>
            <a:br>
              <a:rPr lang="en-US" dirty="0"/>
            </a:br>
            <a:r>
              <a:rPr lang="en-US" dirty="0"/>
              <a:t>production systems</a:t>
            </a:r>
          </a:p>
        </p:txBody>
      </p:sp>
      <p:pic>
        <p:nvPicPr>
          <p:cNvPr id="6146" name="Picture 2" descr="darth vader lack of faith - I find your lack of network logs disturbing">
            <a:extLst>
              <a:ext uri="{FF2B5EF4-FFF2-40B4-BE49-F238E27FC236}">
                <a16:creationId xmlns:a16="http://schemas.microsoft.com/office/drawing/2014/main" id="{8A38425D-5704-4EAF-BCBF-E332D7362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252" y="3048000"/>
            <a:ext cx="4042373" cy="323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2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46A203-D36C-4F68-8B29-9CC515683A9D}"/>
              </a:ext>
            </a:extLst>
          </p:cNvPr>
          <p:cNvSpPr>
            <a:spLocks noGrp="1"/>
          </p:cNvSpPr>
          <p:nvPr>
            <p:ph type="title"/>
          </p:nvPr>
        </p:nvSpPr>
        <p:spPr/>
        <p:txBody>
          <a:bodyPr/>
          <a:lstStyle/>
          <a:p>
            <a:r>
              <a:rPr lang="en-US" dirty="0"/>
              <a:t>Endpoint Data</a:t>
            </a:r>
          </a:p>
        </p:txBody>
      </p:sp>
      <p:sp>
        <p:nvSpPr>
          <p:cNvPr id="6" name="Content Placeholder 5">
            <a:extLst>
              <a:ext uri="{FF2B5EF4-FFF2-40B4-BE49-F238E27FC236}">
                <a16:creationId xmlns:a16="http://schemas.microsoft.com/office/drawing/2014/main" id="{5C996DFD-2834-4C02-8338-11201F71C245}"/>
              </a:ext>
            </a:extLst>
          </p:cNvPr>
          <p:cNvSpPr>
            <a:spLocks noGrp="1"/>
          </p:cNvSpPr>
          <p:nvPr>
            <p:ph idx="1"/>
          </p:nvPr>
        </p:nvSpPr>
        <p:spPr/>
        <p:txBody>
          <a:bodyPr/>
          <a:lstStyle/>
          <a:p>
            <a:r>
              <a:rPr lang="en-US" dirty="0"/>
              <a:t>Endpoints generate massive amounts of logs</a:t>
            </a:r>
          </a:p>
          <a:p>
            <a:pPr marL="457200" indent="-457200">
              <a:buFont typeface="Arial" panose="020B0604020202020204" pitchFamily="34" charset="0"/>
              <a:buChar char="•"/>
            </a:pPr>
            <a:r>
              <a:rPr lang="en-US" dirty="0"/>
              <a:t>If you think you are collecting ALL the built-in logs,</a:t>
            </a:r>
            <a:br>
              <a:rPr lang="en-US" dirty="0"/>
            </a:br>
            <a:r>
              <a:rPr lang="en-US" dirty="0"/>
              <a:t>then you are </a:t>
            </a:r>
            <a:r>
              <a:rPr lang="en-US"/>
              <a:t>probably wrong</a:t>
            </a:r>
            <a:endParaRPr lang="en-US" dirty="0"/>
          </a:p>
          <a:p>
            <a:pPr marL="457200" indent="-457200">
              <a:buFont typeface="Arial" panose="020B0604020202020204" pitchFamily="34" charset="0"/>
              <a:buChar char="•"/>
            </a:pPr>
            <a:r>
              <a:rPr lang="en-US" dirty="0"/>
              <a:t>Some logs need enabled</a:t>
            </a:r>
          </a:p>
          <a:p>
            <a:pPr marL="457200" indent="-457200">
              <a:buFont typeface="Arial" panose="020B0604020202020204" pitchFamily="34" charset="0"/>
              <a:buChar char="•"/>
            </a:pPr>
            <a:r>
              <a:rPr lang="en-US" dirty="0"/>
              <a:t>Agents do not pickup all logs</a:t>
            </a:r>
          </a:p>
          <a:p>
            <a:pPr marL="860425" lvl="1" indent="-457200">
              <a:buFont typeface="Arial" panose="020B0604020202020204" pitchFamily="34" charset="0"/>
              <a:buChar char="•"/>
            </a:pPr>
            <a:r>
              <a:rPr lang="en-US" dirty="0"/>
              <a:t>May not even be able to</a:t>
            </a:r>
          </a:p>
          <a:p>
            <a:r>
              <a:rPr lang="en-US" sz="2800" dirty="0"/>
              <a:t>A GCDA will know and understand the</a:t>
            </a:r>
            <a:br>
              <a:rPr lang="en-US" sz="2800" dirty="0"/>
            </a:br>
            <a:r>
              <a:rPr lang="en-US" sz="2800" dirty="0"/>
              <a:t>variance of Windows vs. Linux</a:t>
            </a:r>
          </a:p>
          <a:p>
            <a:pPr marL="457200" indent="-457200">
              <a:buFont typeface="Arial" panose="020B0604020202020204" pitchFamily="34" charset="0"/>
              <a:buChar char="•"/>
            </a:pPr>
            <a:r>
              <a:rPr lang="en-US" sz="2800" dirty="0"/>
              <a:t>And they'll know which logs matter</a:t>
            </a:r>
          </a:p>
        </p:txBody>
      </p:sp>
      <p:pic>
        <p:nvPicPr>
          <p:cNvPr id="9218" name="Picture 2" descr="Image may contain: 1 person, smiling, meme and text">
            <a:extLst>
              <a:ext uri="{FF2B5EF4-FFF2-40B4-BE49-F238E27FC236}">
                <a16:creationId xmlns:a16="http://schemas.microsoft.com/office/drawing/2014/main" id="{B983A0C2-D308-457E-BCE4-659004F7A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526" y="3048000"/>
            <a:ext cx="458415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2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5218B0-27D0-47BE-B2DB-A6DED8F6760B}"/>
              </a:ext>
            </a:extLst>
          </p:cNvPr>
          <p:cNvSpPr>
            <a:spLocks noGrp="1"/>
          </p:cNvSpPr>
          <p:nvPr>
            <p:ph type="title"/>
          </p:nvPr>
        </p:nvSpPr>
        <p:spPr/>
        <p:txBody>
          <a:bodyPr/>
          <a:lstStyle/>
          <a:p>
            <a:r>
              <a:rPr lang="en-US" dirty="0"/>
              <a:t>Alert Data</a:t>
            </a:r>
          </a:p>
        </p:txBody>
      </p:sp>
      <p:sp>
        <p:nvSpPr>
          <p:cNvPr id="6" name="Content Placeholder 5">
            <a:extLst>
              <a:ext uri="{FF2B5EF4-FFF2-40B4-BE49-F238E27FC236}">
                <a16:creationId xmlns:a16="http://schemas.microsoft.com/office/drawing/2014/main" id="{9E351A49-D1E6-472E-9341-5E9FD615171F}"/>
              </a:ext>
            </a:extLst>
          </p:cNvPr>
          <p:cNvSpPr>
            <a:spLocks noGrp="1"/>
          </p:cNvSpPr>
          <p:nvPr>
            <p:ph idx="1"/>
          </p:nvPr>
        </p:nvSpPr>
        <p:spPr/>
        <p:txBody>
          <a:bodyPr/>
          <a:lstStyle/>
          <a:p>
            <a:r>
              <a:rPr lang="en-US" dirty="0"/>
              <a:t>Alerts from a SIEM or down-level security system are:</a:t>
            </a:r>
          </a:p>
          <a:p>
            <a:pPr marL="457200" indent="-457200">
              <a:buFont typeface="Arial" panose="020B0604020202020204" pitchFamily="34" charset="0"/>
              <a:buChar char="•"/>
            </a:pPr>
            <a:r>
              <a:rPr lang="en-US" dirty="0"/>
              <a:t>High in volume</a:t>
            </a:r>
          </a:p>
          <a:p>
            <a:pPr marL="457200" indent="-457200">
              <a:buFont typeface="Arial" panose="020B0604020202020204" pitchFamily="34" charset="0"/>
              <a:buChar char="•"/>
            </a:pPr>
            <a:r>
              <a:rPr lang="en-US" dirty="0"/>
              <a:t>Full of false positives</a:t>
            </a:r>
          </a:p>
          <a:p>
            <a:r>
              <a:rPr lang="en-US" dirty="0"/>
              <a:t>A GCDA should be able to:</a:t>
            </a:r>
          </a:p>
          <a:p>
            <a:pPr marL="457200" indent="-457200">
              <a:buFont typeface="Arial" panose="020B0604020202020204" pitchFamily="34" charset="0"/>
              <a:buChar char="•"/>
            </a:pPr>
            <a:r>
              <a:rPr lang="en-US" dirty="0"/>
              <a:t>Use enrichment and other techniques</a:t>
            </a:r>
            <a:br>
              <a:rPr lang="en-US" dirty="0"/>
            </a:br>
            <a:r>
              <a:rPr lang="en-US" dirty="0"/>
              <a:t>for false positive reduction</a:t>
            </a:r>
          </a:p>
          <a:p>
            <a:pPr marL="457200" indent="-457200">
              <a:buFont typeface="Arial" panose="020B0604020202020204" pitchFamily="34" charset="0"/>
              <a:buChar char="•"/>
            </a:pPr>
            <a:r>
              <a:rPr lang="en-US" dirty="0"/>
              <a:t>Implement meaningful alerts</a:t>
            </a:r>
          </a:p>
          <a:p>
            <a:pPr marL="457200" indent="-457200">
              <a:buFont typeface="Arial" panose="020B0604020202020204" pitchFamily="34" charset="0"/>
              <a:buChar char="•"/>
            </a:pPr>
            <a:r>
              <a:rPr lang="en-US" dirty="0"/>
              <a:t>Build reports for alert tuning</a:t>
            </a:r>
          </a:p>
          <a:p>
            <a:pPr marL="457200" indent="-4572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B4CD2DCD-6B88-46EA-AA9C-7FEDC0B184B2}"/>
              </a:ext>
            </a:extLst>
          </p:cNvPr>
          <p:cNvPicPr>
            <a:picLocks noChangeAspect="1"/>
          </p:cNvPicPr>
          <p:nvPr/>
        </p:nvPicPr>
        <p:blipFill>
          <a:blip r:embed="rId2"/>
          <a:stretch>
            <a:fillRect/>
          </a:stretch>
        </p:blipFill>
        <p:spPr>
          <a:xfrm>
            <a:off x="8564880" y="3746292"/>
            <a:ext cx="2971800" cy="2225577"/>
          </a:xfrm>
          <a:prstGeom prst="rect">
            <a:avLst/>
          </a:prstGeom>
        </p:spPr>
      </p:pic>
    </p:spTree>
    <p:extLst>
      <p:ext uri="{BB962C8B-B14F-4D97-AF65-F5344CB8AC3E}">
        <p14:creationId xmlns:p14="http://schemas.microsoft.com/office/powerpoint/2010/main" val="347754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07E951-D1C0-4D72-8259-2E72254057C3}"/>
              </a:ext>
            </a:extLst>
          </p:cNvPr>
          <p:cNvSpPr>
            <a:spLocks noGrp="1"/>
          </p:cNvSpPr>
          <p:nvPr>
            <p:ph type="title"/>
          </p:nvPr>
        </p:nvSpPr>
        <p:spPr/>
        <p:txBody>
          <a:bodyPr/>
          <a:lstStyle/>
          <a:p>
            <a:r>
              <a:rPr lang="en-US" dirty="0"/>
              <a:t>Tactical Data</a:t>
            </a:r>
          </a:p>
        </p:txBody>
      </p:sp>
      <p:sp>
        <p:nvSpPr>
          <p:cNvPr id="6" name="Content Placeholder 5">
            <a:extLst>
              <a:ext uri="{FF2B5EF4-FFF2-40B4-BE49-F238E27FC236}">
                <a16:creationId xmlns:a16="http://schemas.microsoft.com/office/drawing/2014/main" id="{5931D252-22BA-4659-AA0F-A0A01A95C1C6}"/>
              </a:ext>
            </a:extLst>
          </p:cNvPr>
          <p:cNvSpPr>
            <a:spLocks noGrp="1"/>
          </p:cNvSpPr>
          <p:nvPr>
            <p:ph idx="1"/>
          </p:nvPr>
        </p:nvSpPr>
        <p:spPr/>
        <p:txBody>
          <a:bodyPr/>
          <a:lstStyle/>
          <a:p>
            <a:r>
              <a:rPr lang="en-US" dirty="0"/>
              <a:t>Lots of emphasis is placed on technology</a:t>
            </a:r>
          </a:p>
          <a:p>
            <a:pPr marL="457200" indent="-457200">
              <a:buFont typeface="Arial" panose="020B0604020202020204" pitchFamily="34" charset="0"/>
              <a:buChar char="•"/>
            </a:pPr>
            <a:r>
              <a:rPr lang="en-US" dirty="0"/>
              <a:t>GCDA puts it back on people</a:t>
            </a:r>
          </a:p>
          <a:p>
            <a:r>
              <a:rPr lang="en-US" dirty="0"/>
              <a:t>A GCDA can layer multiple high-fidelity</a:t>
            </a:r>
            <a:br>
              <a:rPr lang="en-US" dirty="0"/>
            </a:br>
            <a:r>
              <a:rPr lang="en-US" dirty="0"/>
              <a:t>detects using simple data</a:t>
            </a:r>
          </a:p>
          <a:p>
            <a:pPr marL="457200" indent="-457200">
              <a:buFont typeface="Arial" panose="020B0604020202020204" pitchFamily="34" charset="0"/>
              <a:buChar char="•"/>
            </a:pPr>
            <a:r>
              <a:rPr lang="en-US" dirty="0"/>
              <a:t>Less false positives</a:t>
            </a:r>
          </a:p>
          <a:p>
            <a:pPr marL="457200" indent="-457200">
              <a:buFont typeface="Arial" panose="020B0604020202020204" pitchFamily="34" charset="0"/>
              <a:buChar char="•"/>
            </a:pPr>
            <a:r>
              <a:rPr lang="en-US" dirty="0"/>
              <a:t>More meaningful alerts</a:t>
            </a:r>
          </a:p>
          <a:p>
            <a:pPr marL="457200" indent="-457200">
              <a:buFont typeface="Arial" panose="020B0604020202020204" pitchFamily="34" charset="0"/>
              <a:buChar char="•"/>
            </a:pPr>
            <a:r>
              <a:rPr lang="en-US" dirty="0"/>
              <a:t>Unlikely adversary gets past all detects</a:t>
            </a:r>
          </a:p>
          <a:p>
            <a:pPr marL="457200" indent="-457200">
              <a:buFont typeface="Arial" panose="020B0604020202020204" pitchFamily="34" charset="0"/>
              <a:buChar char="•"/>
            </a:pPr>
            <a:r>
              <a:rPr lang="en-US" dirty="0"/>
              <a:t>Turns attacker strengths to weaknesses</a:t>
            </a:r>
          </a:p>
          <a:p>
            <a:endParaRPr lang="en-US" dirty="0"/>
          </a:p>
        </p:txBody>
      </p:sp>
      <p:pic>
        <p:nvPicPr>
          <p:cNvPr id="8194" name="Picture 2" descr="Image result for too much data meme">
            <a:extLst>
              <a:ext uri="{FF2B5EF4-FFF2-40B4-BE49-F238E27FC236}">
                <a16:creationId xmlns:a16="http://schemas.microsoft.com/office/drawing/2014/main" id="{0CF06777-C6A9-41D3-AB4C-3A3F908C1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524000"/>
            <a:ext cx="325755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A08DFD-5922-4C70-BCF7-827ACDC17E98}"/>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C2054E7E-56CB-444A-869F-84899B6DC71E}"/>
              </a:ext>
            </a:extLst>
          </p:cNvPr>
          <p:cNvSpPr>
            <a:spLocks noGrp="1"/>
          </p:cNvSpPr>
          <p:nvPr>
            <p:ph idx="1"/>
          </p:nvPr>
        </p:nvSpPr>
        <p:spPr/>
        <p:txBody>
          <a:bodyPr/>
          <a:lstStyle/>
          <a:p>
            <a:r>
              <a:rPr lang="en-US" dirty="0"/>
              <a:t>If you are looking for a certification that matters…</a:t>
            </a:r>
          </a:p>
          <a:p>
            <a:pPr marL="457200" indent="-457200">
              <a:buFont typeface="Arial" panose="020B0604020202020204" pitchFamily="34" charset="0"/>
              <a:buChar char="•"/>
            </a:pPr>
            <a:r>
              <a:rPr lang="en-US" dirty="0"/>
              <a:t>Check out the GIAC Certified Detection Analysts</a:t>
            </a:r>
          </a:p>
          <a:p>
            <a:pPr marL="457200" indent="-457200">
              <a:buFont typeface="Arial" panose="020B0604020202020204" pitchFamily="34" charset="0"/>
              <a:buChar char="•"/>
            </a:pPr>
            <a:r>
              <a:rPr lang="en-US" dirty="0"/>
              <a:t>Also, check out SEC555: SIEM and Tactical Analytics</a:t>
            </a:r>
          </a:p>
        </p:txBody>
      </p:sp>
      <p:pic>
        <p:nvPicPr>
          <p:cNvPr id="7" name="Picture 2" descr="https://www.giac.org/images/design/custom/icons/certs/large/gcda-gold.png">
            <a:extLst>
              <a:ext uri="{FF2B5EF4-FFF2-40B4-BE49-F238E27FC236}">
                <a16:creationId xmlns:a16="http://schemas.microsoft.com/office/drawing/2014/main" id="{3DF84D85-9AC6-47C4-9230-EAB98FA45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4114800"/>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963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446"/>
            <a:ext cx="12190413" cy="6926476"/>
          </a:xfrm>
          <a:prstGeom prst="rect">
            <a:avLst/>
          </a:prstGeom>
        </p:spPr>
      </p:pic>
      <p:sp>
        <p:nvSpPr>
          <p:cNvPr id="2" name="TextBox 1"/>
          <p:cNvSpPr txBox="1"/>
          <p:nvPr/>
        </p:nvSpPr>
        <p:spPr>
          <a:xfrm>
            <a:off x="1023994" y="1325796"/>
            <a:ext cx="8916154" cy="830868"/>
          </a:xfrm>
          <a:prstGeom prst="rect">
            <a:avLst/>
          </a:prstGeom>
          <a:noFill/>
        </p:spPr>
        <p:txBody>
          <a:bodyPr wrap="square" rtlCol="0">
            <a:spAutoFit/>
          </a:bodyPr>
          <a:lstStyle/>
          <a:p>
            <a:r>
              <a:rPr lang="en-US" sz="4799" b="1" spc="25" dirty="0">
                <a:ln w="9525" cmpd="sng">
                  <a:solidFill>
                    <a:schemeClr val="accent1"/>
                  </a:solidFill>
                  <a:prstDash val="solid"/>
                </a:ln>
                <a:solidFill>
                  <a:srgbClr val="70AD47">
                    <a:tint val="1000"/>
                  </a:srgbClr>
                </a:solidFill>
                <a:effectLst>
                  <a:glow rad="38100">
                    <a:schemeClr val="accent1">
                      <a:alpha val="40000"/>
                    </a:schemeClr>
                  </a:glow>
                </a:effectLst>
                <a:latin typeface="Arial" charset="0"/>
                <a:ea typeface="Arial" charset="0"/>
                <a:cs typeface="Arial" charset="0"/>
              </a:rPr>
              <a:t>Blue Team Summit &amp; Training</a:t>
            </a:r>
          </a:p>
        </p:txBody>
      </p:sp>
      <p:cxnSp>
        <p:nvCxnSpPr>
          <p:cNvPr id="4" name="Straight Connector 3"/>
          <p:cNvCxnSpPr>
            <a:cxnSpLocks/>
          </p:cNvCxnSpPr>
          <p:nvPr/>
        </p:nvCxnSpPr>
        <p:spPr>
          <a:xfrm>
            <a:off x="1060566" y="2162191"/>
            <a:ext cx="7561316" cy="0"/>
          </a:xfrm>
          <a:prstGeom prst="line">
            <a:avLst/>
          </a:prstGeom>
          <a:ln w="698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60566" y="2308051"/>
            <a:ext cx="5970255" cy="1446550"/>
          </a:xfrm>
          <a:prstGeom prst="rect">
            <a:avLst/>
          </a:prstGeom>
          <a:noFill/>
        </p:spPr>
        <p:txBody>
          <a:bodyPr wrap="square" rtlCol="0">
            <a:spAutoFit/>
          </a:bodyPr>
          <a:lstStyle/>
          <a:p>
            <a:r>
              <a:rPr lang="fr-FR" sz="2200" dirty="0">
                <a:solidFill>
                  <a:schemeClr val="bg1"/>
                </a:solidFill>
                <a:latin typeface="Arial" charset="0"/>
                <a:ea typeface="Arial" charset="0"/>
                <a:cs typeface="Arial" charset="0"/>
              </a:rPr>
              <a:t>Save the Date: April </a:t>
            </a:r>
            <a:r>
              <a:rPr lang="fr-FR" sz="2200">
                <a:solidFill>
                  <a:schemeClr val="bg1"/>
                </a:solidFill>
                <a:latin typeface="Arial" charset="0"/>
                <a:ea typeface="Arial" charset="0"/>
                <a:cs typeface="Arial" charset="0"/>
              </a:rPr>
              <a:t>23 - </a:t>
            </a:r>
            <a:r>
              <a:rPr lang="fr-FR" sz="2200" dirty="0">
                <a:solidFill>
                  <a:schemeClr val="bg1"/>
                </a:solidFill>
                <a:latin typeface="Arial" charset="0"/>
                <a:ea typeface="Arial" charset="0"/>
                <a:cs typeface="Arial" charset="0"/>
              </a:rPr>
              <a:t>30</a:t>
            </a:r>
            <a:br>
              <a:rPr lang="fr-FR" sz="2200" dirty="0">
                <a:solidFill>
                  <a:schemeClr val="bg1"/>
                </a:solidFill>
                <a:latin typeface="Arial" charset="0"/>
                <a:ea typeface="Arial" charset="0"/>
                <a:cs typeface="Arial" charset="0"/>
              </a:rPr>
            </a:br>
            <a:r>
              <a:rPr lang="fr-FR" sz="2200" dirty="0">
                <a:solidFill>
                  <a:schemeClr val="bg1"/>
                </a:solidFill>
                <a:latin typeface="Arial" charset="0"/>
                <a:ea typeface="Arial" charset="0"/>
                <a:cs typeface="Arial" charset="0"/>
              </a:rPr>
              <a:t>Louisville, Kentucky</a:t>
            </a:r>
          </a:p>
          <a:p>
            <a:r>
              <a:rPr lang="fr-FR" sz="2200" dirty="0">
                <a:solidFill>
                  <a:schemeClr val="bg1"/>
                </a:solidFill>
                <a:latin typeface="Arial" charset="0"/>
                <a:ea typeface="Arial" charset="0"/>
                <a:cs typeface="Arial" charset="0"/>
              </a:rPr>
              <a:t>sans.org/BlueTeam</a:t>
            </a:r>
          </a:p>
          <a:p>
            <a:endParaRPr lang="en-US" sz="2200" dirty="0">
              <a:solidFill>
                <a:schemeClr val="bg1"/>
              </a:solidFill>
              <a:latin typeface="Arial" charset="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70" y="446"/>
            <a:ext cx="801562" cy="914281"/>
          </a:xfrm>
          <a:prstGeom prst="rect">
            <a:avLst/>
          </a:prstGeom>
        </p:spPr>
      </p:pic>
      <p:grpSp>
        <p:nvGrpSpPr>
          <p:cNvPr id="11" name="Group 10">
            <a:extLst>
              <a:ext uri="{FF2B5EF4-FFF2-40B4-BE49-F238E27FC236}">
                <a16:creationId xmlns:a16="http://schemas.microsoft.com/office/drawing/2014/main" id="{C7D26640-5AF3-4242-8107-9397DAF86B3B}"/>
              </a:ext>
            </a:extLst>
          </p:cNvPr>
          <p:cNvGrpSpPr/>
          <p:nvPr/>
        </p:nvGrpSpPr>
        <p:grpSpPr>
          <a:xfrm>
            <a:off x="1060566" y="3431745"/>
            <a:ext cx="10718938" cy="2939266"/>
            <a:chOff x="2090380" y="7035442"/>
            <a:chExt cx="21440667" cy="5879298"/>
          </a:xfrm>
        </p:grpSpPr>
        <p:grpSp>
          <p:nvGrpSpPr>
            <p:cNvPr id="7" name="Group 6">
              <a:extLst>
                <a:ext uri="{FF2B5EF4-FFF2-40B4-BE49-F238E27FC236}">
                  <a16:creationId xmlns:a16="http://schemas.microsoft.com/office/drawing/2014/main" id="{256E3FFE-600A-4E0D-B916-8603AC90E52B}"/>
                </a:ext>
              </a:extLst>
            </p:cNvPr>
            <p:cNvGrpSpPr/>
            <p:nvPr/>
          </p:nvGrpSpPr>
          <p:grpSpPr>
            <a:xfrm>
              <a:off x="2090380" y="7035442"/>
              <a:ext cx="20535301" cy="5879298"/>
              <a:chOff x="2728738" y="7397755"/>
              <a:chExt cx="20535301" cy="5879298"/>
            </a:xfrm>
          </p:grpSpPr>
          <p:sp>
            <p:nvSpPr>
              <p:cNvPr id="8" name="TextBox 7">
                <a:extLst>
                  <a:ext uri="{FF2B5EF4-FFF2-40B4-BE49-F238E27FC236}">
                    <a16:creationId xmlns:a16="http://schemas.microsoft.com/office/drawing/2014/main" id="{7BCB1097-8997-4EF1-AD43-560D0F1CED89}"/>
                  </a:ext>
                </a:extLst>
              </p:cNvPr>
              <p:cNvSpPr txBox="1"/>
              <p:nvPr/>
            </p:nvSpPr>
            <p:spPr>
              <a:xfrm>
                <a:off x="7060022" y="7397755"/>
                <a:ext cx="16204017" cy="5879298"/>
              </a:xfrm>
              <a:prstGeom prst="rect">
                <a:avLst/>
              </a:prstGeom>
              <a:noFill/>
            </p:spPr>
            <p:txBody>
              <a:bodyPr wrap="square" rtlCol="0">
                <a:spAutoFit/>
              </a:bodyPr>
              <a:lstStyle/>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530 </a:t>
                </a:r>
                <a:r>
                  <a:rPr lang="en-US" sz="2200" dirty="0">
                    <a:solidFill>
                      <a:schemeClr val="bg1"/>
                    </a:solidFill>
                  </a:rPr>
                  <a:t>– Defensible Security Architecture</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555</a:t>
                </a:r>
                <a:r>
                  <a:rPr lang="en-US" sz="2200" dirty="0">
                    <a:solidFill>
                      <a:schemeClr val="bg1"/>
                    </a:solidFill>
                  </a:rPr>
                  <a:t> – SIEM with Tactical Analytics</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SEC</a:t>
                </a:r>
                <a:r>
                  <a:rPr lang="en-US" sz="2200" b="1" dirty="0">
                    <a:solidFill>
                      <a:schemeClr val="bg1"/>
                    </a:solidFill>
                  </a:rPr>
                  <a:t>511</a:t>
                </a:r>
                <a:r>
                  <a:rPr lang="en-US" sz="2200" dirty="0">
                    <a:solidFill>
                      <a:schemeClr val="bg1"/>
                    </a:solidFill>
                  </a:rPr>
                  <a:t> – Continuous Monitoring &amp; Security Operations</a:t>
                </a:r>
              </a:p>
              <a:p>
                <a:pPr marL="914217" lvl="1" indent="-342831">
                  <a:lnSpc>
                    <a:spcPct val="150000"/>
                  </a:lnSpc>
                  <a:spcBef>
                    <a:spcPts val="300"/>
                  </a:spcBef>
                  <a:spcAft>
                    <a:spcPts val="300"/>
                  </a:spcAft>
                  <a:buFont typeface="Arial" panose="020B0604020202020204" pitchFamily="34" charset="0"/>
                  <a:buChar char="•"/>
                </a:pPr>
                <a:r>
                  <a:rPr lang="en-US" sz="2200" dirty="0">
                    <a:solidFill>
                      <a:schemeClr val="bg1"/>
                    </a:solidFill>
                  </a:rPr>
                  <a:t>MGT</a:t>
                </a:r>
                <a:r>
                  <a:rPr lang="en-US" sz="2200" b="1" dirty="0">
                    <a:solidFill>
                      <a:schemeClr val="bg1"/>
                    </a:solidFill>
                  </a:rPr>
                  <a:t>517</a:t>
                </a:r>
                <a:r>
                  <a:rPr lang="en-US" sz="2200" dirty="0">
                    <a:solidFill>
                      <a:schemeClr val="bg1"/>
                    </a:solidFill>
                  </a:rPr>
                  <a:t> - Managing Security Operations</a:t>
                </a:r>
              </a:p>
              <a:p>
                <a:pPr marL="914217" lvl="1" indent="-342831">
                  <a:lnSpc>
                    <a:spcPct val="150000"/>
                  </a:lnSpc>
                  <a:spcBef>
                    <a:spcPts val="300"/>
                  </a:spcBef>
                  <a:spcAft>
                    <a:spcPts val="300"/>
                  </a:spcAft>
                  <a:buFont typeface="Arial" panose="020B0604020202020204" pitchFamily="34" charset="0"/>
                  <a:buChar char="•"/>
                </a:pPr>
                <a:r>
                  <a:rPr lang="en-US" sz="2200" b="1" dirty="0">
                    <a:solidFill>
                      <a:schemeClr val="bg1"/>
                    </a:solidFill>
                  </a:rPr>
                  <a:t>Cyber Defense NetWars</a:t>
                </a:r>
              </a:p>
            </p:txBody>
          </p:sp>
          <p:sp>
            <p:nvSpPr>
              <p:cNvPr id="12" name="Rectangle 11">
                <a:extLst>
                  <a:ext uri="{FF2B5EF4-FFF2-40B4-BE49-F238E27FC236}">
                    <a16:creationId xmlns:a16="http://schemas.microsoft.com/office/drawing/2014/main" id="{FC6F1541-6883-4168-8919-8335B59521B1}"/>
                  </a:ext>
                </a:extLst>
              </p:cNvPr>
              <p:cNvSpPr/>
              <p:nvPr/>
            </p:nvSpPr>
            <p:spPr>
              <a:xfrm>
                <a:off x="2728738" y="8470267"/>
                <a:ext cx="5783973" cy="3385983"/>
              </a:xfrm>
              <a:prstGeom prst="rect">
                <a:avLst/>
              </a:prstGeom>
            </p:spPr>
            <p:txBody>
              <a:bodyPr wrap="square">
                <a:spAutoFit/>
              </a:bodyPr>
              <a:lstStyle/>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SUMMIT</a:t>
                </a:r>
              </a:p>
              <a:p>
                <a:pPr algn="ct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April 23-24</a:t>
                </a:r>
              </a:p>
              <a:p>
                <a:pPr algn="ctr"/>
                <a:endPar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a:p>
                <a:pPr algn="ctr"/>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TRAINING</a:t>
                </a:r>
              </a:p>
              <a:p>
                <a:pPr algn="ctr"/>
                <a:r>
                  <a:rPr lang="fr-FR" sz="2000" dirty="0">
                    <a:solidFill>
                      <a:schemeClr val="bg1"/>
                    </a:solidFill>
                    <a:effectLst>
                      <a:outerShdw blurRad="38100" dist="38100" dir="2700000" algn="tl">
                        <a:srgbClr val="000000">
                          <a:alpha val="43137"/>
                        </a:srgbClr>
                      </a:outerShdw>
                    </a:effectLst>
                    <a:latin typeface="Arial" charset="0"/>
                    <a:ea typeface="Arial" charset="0"/>
                    <a:cs typeface="Arial" charset="0"/>
                  </a:rPr>
                  <a:t>April 25-30</a:t>
                </a:r>
                <a:endParaRPr lang="en-US" sz="2000" dirty="0">
                  <a:solidFill>
                    <a:schemeClr val="bg1"/>
                  </a:solidFill>
                  <a:effectLst>
                    <a:outerShdw blurRad="38100" dist="38100" dir="2700000" algn="tl">
                      <a:srgbClr val="000000">
                        <a:alpha val="43137"/>
                      </a:srgbClr>
                    </a:outerShdw>
                  </a:effectLst>
                  <a:latin typeface="Arial" charset="0"/>
                  <a:ea typeface="Arial" charset="0"/>
                  <a:cs typeface="Arial" charset="0"/>
                </a:endParaRPr>
              </a:p>
            </p:txBody>
          </p:sp>
          <p:cxnSp>
            <p:nvCxnSpPr>
              <p:cNvPr id="14" name="Straight Connector 13">
                <a:extLst>
                  <a:ext uri="{FF2B5EF4-FFF2-40B4-BE49-F238E27FC236}">
                    <a16:creationId xmlns:a16="http://schemas.microsoft.com/office/drawing/2014/main" id="{F6B5E2E3-FD21-4865-83EC-3F665C94E2D7}"/>
                  </a:ext>
                </a:extLst>
              </p:cNvPr>
              <p:cNvCxnSpPr>
                <a:cxnSpLocks/>
              </p:cNvCxnSpPr>
              <p:nvPr/>
            </p:nvCxnSpPr>
            <p:spPr>
              <a:xfrm>
                <a:off x="7655444" y="7979366"/>
                <a:ext cx="0" cy="4521232"/>
              </a:xfrm>
              <a:prstGeom prst="line">
                <a:avLst/>
              </a:prstGeom>
              <a:ln w="38100">
                <a:solidFill>
                  <a:schemeClr val="bg2">
                    <a:lumMod val="85000"/>
                  </a:schemeClr>
                </a:solidFill>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grpSp>
        <p:pic>
          <p:nvPicPr>
            <p:cNvPr id="10" name="Picture 9">
              <a:extLst>
                <a:ext uri="{FF2B5EF4-FFF2-40B4-BE49-F238E27FC236}">
                  <a16:creationId xmlns:a16="http://schemas.microsoft.com/office/drawing/2014/main" id="{7BBD8ABD-91CF-4712-9843-13D10B81DF10}"/>
                </a:ext>
              </a:extLst>
            </p:cNvPr>
            <p:cNvPicPr>
              <a:picLocks noChangeAspect="1"/>
            </p:cNvPicPr>
            <p:nvPr/>
          </p:nvPicPr>
          <p:blipFill>
            <a:blip r:embed="rId5"/>
            <a:stretch>
              <a:fillRect/>
            </a:stretch>
          </p:blipFill>
          <p:spPr>
            <a:xfrm>
              <a:off x="17936406" y="8107954"/>
              <a:ext cx="1371600" cy="1371600"/>
            </a:xfrm>
            <a:prstGeom prst="rect">
              <a:avLst/>
            </a:prstGeom>
          </p:spPr>
        </p:pic>
        <p:pic>
          <p:nvPicPr>
            <p:cNvPr id="13" name="Picture 12">
              <a:extLst>
                <a:ext uri="{FF2B5EF4-FFF2-40B4-BE49-F238E27FC236}">
                  <a16:creationId xmlns:a16="http://schemas.microsoft.com/office/drawing/2014/main" id="{F9FC8C38-C6A1-4B2B-838B-EF36062663D1}"/>
                </a:ext>
              </a:extLst>
            </p:cNvPr>
            <p:cNvPicPr>
              <a:picLocks noChangeAspect="1"/>
            </p:cNvPicPr>
            <p:nvPr/>
          </p:nvPicPr>
          <p:blipFill>
            <a:blip r:embed="rId6"/>
            <a:stretch>
              <a:fillRect/>
            </a:stretch>
          </p:blipFill>
          <p:spPr>
            <a:xfrm>
              <a:off x="22159447" y="9334181"/>
              <a:ext cx="1371600" cy="1371600"/>
            </a:xfrm>
            <a:prstGeom prst="rect">
              <a:avLst/>
            </a:prstGeom>
          </p:spPr>
        </p:pic>
      </p:grpSp>
      <p:sp>
        <p:nvSpPr>
          <p:cNvPr id="9" name="TextBox 8">
            <a:extLst>
              <a:ext uri="{FF2B5EF4-FFF2-40B4-BE49-F238E27FC236}">
                <a16:creationId xmlns:a16="http://schemas.microsoft.com/office/drawing/2014/main" id="{C49DF7B7-9C79-497D-B9D7-76C56D46EDBA}"/>
              </a:ext>
            </a:extLst>
          </p:cNvPr>
          <p:cNvSpPr txBox="1"/>
          <p:nvPr/>
        </p:nvSpPr>
        <p:spPr>
          <a:xfrm>
            <a:off x="9138751" y="6329590"/>
            <a:ext cx="2770182" cy="430887"/>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fr-FR" sz="2200" b="1" dirty="0">
                <a:solidFill>
                  <a:schemeClr val="accent4">
                    <a:lumMod val="20000"/>
                    <a:lumOff val="80000"/>
                  </a:schemeClr>
                </a:solidFill>
                <a:effectLst>
                  <a:outerShdw blurRad="38100" dist="38100" dir="2700000" algn="tl">
                    <a:srgbClr val="000000">
                      <a:alpha val="43137"/>
                    </a:srgbClr>
                  </a:outerShdw>
                </a:effectLst>
                <a:latin typeface="Arial" charset="0"/>
                <a:ea typeface="Arial" charset="0"/>
                <a:cs typeface="Arial" charset="0"/>
              </a:rPr>
              <a:t>sans.org/BlueTeam</a:t>
            </a:r>
            <a:endParaRPr lang="en-US" sz="22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9846246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a:xfrm>
            <a:off x="655320" y="1295400"/>
            <a:ext cx="10881360" cy="4876800"/>
          </a:xfrm>
        </p:spPr>
        <p:txBody>
          <a:bodyPr/>
          <a:lstStyle/>
          <a:p>
            <a:pPr marL="457200" indent="-457200">
              <a:buFont typeface="Arial" panose="020B0604020202020204" pitchFamily="34" charset="0"/>
              <a:buChar char="•"/>
            </a:pPr>
            <a:r>
              <a:rPr lang="en-US" sz="3000" dirty="0"/>
              <a:t>Author of SEC555: SIEM with Tactical Analytics</a:t>
            </a:r>
          </a:p>
          <a:p>
            <a:pPr marL="457200" indent="-457200">
              <a:buFont typeface="Arial" panose="020B0604020202020204" pitchFamily="34" charset="0"/>
              <a:buChar char="•"/>
            </a:pPr>
            <a:r>
              <a:rPr lang="en-US" sz="3000" dirty="0"/>
              <a:t>GIAC GSE # 108, Cyber Guardian Blue and Red</a:t>
            </a:r>
          </a:p>
          <a:p>
            <a:pPr marL="457200" indent="-457200">
              <a:buFont typeface="Arial" panose="020B0604020202020204" pitchFamily="34" charset="0"/>
              <a:buChar char="•"/>
            </a:pPr>
            <a:r>
              <a:rPr lang="en-US" sz="3000" dirty="0"/>
              <a:t>58 industry certifications (need to get a new hobby)</a:t>
            </a:r>
          </a:p>
          <a:p>
            <a:pPr marL="457200" indent="-457200">
              <a:buFont typeface="Arial" panose="020B0604020202020204" pitchFamily="34" charset="0"/>
              <a:buChar char="•"/>
            </a:pPr>
            <a:r>
              <a:rPr lang="en-US" dirty="0"/>
              <a:t>Two time </a:t>
            </a:r>
            <a:r>
              <a:rPr lang="en-US" dirty="0" err="1"/>
              <a:t>NetWars</a:t>
            </a:r>
            <a:r>
              <a:rPr lang="en-US" dirty="0"/>
              <a:t> Core tournament winner (offense)</a:t>
            </a:r>
          </a:p>
          <a:p>
            <a:pPr marL="457200" indent="-457200">
              <a:buFont typeface="Arial" panose="020B0604020202020204" pitchFamily="34" charset="0"/>
              <a:buChar char="•"/>
            </a:pPr>
            <a:r>
              <a:rPr lang="en-US" dirty="0"/>
              <a:t>And security hobbyist and community supporter</a:t>
            </a:r>
          </a:p>
          <a:p>
            <a:pPr marL="860425" lvl="1" indent="-457200">
              <a:buFont typeface="Arial" panose="020B0604020202020204" pitchFamily="34" charset="0"/>
              <a:buChar char="•"/>
            </a:pPr>
            <a:r>
              <a:rPr lang="en-US" dirty="0"/>
              <a:t>Collecting interns/contributors in bulk (research teams)</a:t>
            </a:r>
          </a:p>
          <a:p>
            <a:pPr marL="860425" lvl="1" indent="-457200">
              <a:buFont typeface="Arial" panose="020B0604020202020204" pitchFamily="34" charset="0"/>
              <a:buChar char="•"/>
            </a:pPr>
            <a:r>
              <a:rPr lang="en-US" dirty="0"/>
              <a:t>Release research to the community</a:t>
            </a:r>
          </a:p>
          <a:p>
            <a:pPr marL="457200" indent="-457200">
              <a:buFont typeface="Arial" panose="020B0604020202020204" pitchFamily="34" charset="0"/>
              <a:buChar char="•"/>
            </a:pPr>
            <a:r>
              <a:rPr lang="en-US" dirty="0"/>
              <a:t>See </a:t>
            </a:r>
            <a:r>
              <a:rPr lang="en-US" dirty="0">
                <a:hlinkClick r:id="rId3"/>
              </a:rPr>
              <a:t>https://github.com/SMAPPER</a:t>
            </a:r>
            <a:endParaRPr lang="en-US" sz="3000" dirty="0"/>
          </a:p>
          <a:p>
            <a:pPr marL="457200" indent="-457200">
              <a:buFont typeface="Arial" panose="020B0604020202020204" pitchFamily="34" charset="0"/>
              <a:buChar char="•"/>
            </a:pPr>
            <a:endParaRPr lang="en-US" sz="3000" dirty="0"/>
          </a:p>
          <a:p>
            <a:endParaRPr lang="en-US" dirty="0"/>
          </a:p>
        </p:txBody>
      </p:sp>
      <p:pic>
        <p:nvPicPr>
          <p:cNvPr id="1028" name="Picture 4" descr="https://www.sans.org/images/instructor-headshots/justin-henderson.jpg">
            <a:extLst>
              <a:ext uri="{FF2B5EF4-FFF2-40B4-BE49-F238E27FC236}">
                <a16:creationId xmlns:a16="http://schemas.microsoft.com/office/drawing/2014/main" id="{1A6B4CAB-5ECB-4C44-8939-08B61328C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800" y="1295400"/>
            <a:ext cx="1460205" cy="179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0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r>
              <a:rPr lang="en-US" dirty="0"/>
              <a:t>A copy of this talk is available at:</a:t>
            </a:r>
            <a:br>
              <a:rPr lang="en-US" dirty="0"/>
            </a:br>
            <a:r>
              <a:rPr lang="en-US" dirty="0">
                <a:hlinkClick r:id="rId3"/>
              </a:rPr>
              <a:t>https://github.com/HASecuritySolutions/presentations</a:t>
            </a:r>
            <a:endParaRPr lang="en-US" dirty="0"/>
          </a:p>
          <a:p>
            <a:br>
              <a:rPr lang="en-US" b="1" dirty="0"/>
            </a:br>
            <a:r>
              <a:rPr lang="en-US" b="1" dirty="0"/>
              <a:t>More free stuff</a:t>
            </a:r>
            <a:r>
              <a:rPr lang="en-US" dirty="0"/>
              <a:t>:  </a:t>
            </a:r>
            <a:r>
              <a:rPr lang="en-US" dirty="0">
                <a:hlinkClick r:id="rId4"/>
              </a:rPr>
              <a:t>https://github.com/HASecuritySolutions</a:t>
            </a:r>
            <a:endParaRPr lang="en-US" dirty="0"/>
          </a:p>
        </p:txBody>
      </p:sp>
    </p:spTree>
    <p:extLst>
      <p:ext uri="{BB962C8B-B14F-4D97-AF65-F5344CB8AC3E}">
        <p14:creationId xmlns:p14="http://schemas.microsoft.com/office/powerpoint/2010/main" val="11894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3B3291-F085-4EED-83FD-F235C2312965}"/>
              </a:ext>
            </a:extLst>
          </p:cNvPr>
          <p:cNvSpPr>
            <a:spLocks noGrp="1"/>
          </p:cNvSpPr>
          <p:nvPr>
            <p:ph type="title"/>
          </p:nvPr>
        </p:nvSpPr>
        <p:spPr/>
        <p:txBody>
          <a:bodyPr/>
          <a:lstStyle/>
          <a:p>
            <a:r>
              <a:rPr lang="en-US" dirty="0"/>
              <a:t>Certification Experience</a:t>
            </a:r>
          </a:p>
        </p:txBody>
      </p:sp>
      <p:sp>
        <p:nvSpPr>
          <p:cNvPr id="6" name="Content Placeholder 5">
            <a:extLst>
              <a:ext uri="{FF2B5EF4-FFF2-40B4-BE49-F238E27FC236}">
                <a16:creationId xmlns:a16="http://schemas.microsoft.com/office/drawing/2014/main" id="{F1213E9F-1A70-440A-B512-A34D1FEB06E7}"/>
              </a:ext>
            </a:extLst>
          </p:cNvPr>
          <p:cNvSpPr>
            <a:spLocks noGrp="1"/>
          </p:cNvSpPr>
          <p:nvPr>
            <p:ph idx="1"/>
          </p:nvPr>
        </p:nvSpPr>
        <p:spPr/>
        <p:txBody>
          <a:bodyPr numCol="2"/>
          <a:lstStyle/>
          <a:p>
            <a:pPr marL="457200" indent="-457200">
              <a:buFont typeface="Arial" panose="020B0604020202020204" pitchFamily="34" charset="0"/>
              <a:buChar char="•"/>
            </a:pPr>
            <a:r>
              <a:rPr lang="en-US" dirty="0"/>
              <a:t>Cisco</a:t>
            </a:r>
          </a:p>
          <a:p>
            <a:pPr marL="457200" indent="-457200">
              <a:buFont typeface="Arial" panose="020B0604020202020204" pitchFamily="34" charset="0"/>
              <a:buChar char="•"/>
            </a:pPr>
            <a:r>
              <a:rPr lang="en-US" dirty="0"/>
              <a:t>CompTIA</a:t>
            </a:r>
          </a:p>
          <a:p>
            <a:pPr marL="457200" indent="-457200">
              <a:buFont typeface="Arial" panose="020B0604020202020204" pitchFamily="34" charset="0"/>
              <a:buChar char="•"/>
            </a:pPr>
            <a:r>
              <a:rPr lang="en-US" dirty="0"/>
              <a:t>EC-Council</a:t>
            </a:r>
          </a:p>
          <a:p>
            <a:pPr marL="457200" indent="-457200">
              <a:buFont typeface="Arial" panose="020B0604020202020204" pitchFamily="34" charset="0"/>
              <a:buChar char="•"/>
            </a:pPr>
            <a:r>
              <a:rPr lang="en-US" dirty="0"/>
              <a:t>EXIN (ITIL)</a:t>
            </a:r>
          </a:p>
          <a:p>
            <a:pPr marL="457200" indent="-457200">
              <a:buFont typeface="Arial" panose="020B0604020202020204" pitchFamily="34" charset="0"/>
              <a:buChar char="•"/>
            </a:pPr>
            <a:r>
              <a:rPr lang="en-US" b="1" dirty="0"/>
              <a:t>GIAC</a:t>
            </a:r>
          </a:p>
          <a:p>
            <a:pPr marL="457200" indent="-457200">
              <a:buFont typeface="Arial" panose="020B0604020202020204" pitchFamily="34" charset="0"/>
              <a:buChar char="•"/>
            </a:pPr>
            <a:r>
              <a:rPr lang="en-US" dirty="0"/>
              <a:t>ISACA</a:t>
            </a:r>
          </a:p>
          <a:p>
            <a:pPr marL="457200" indent="-457200">
              <a:buFont typeface="Arial" panose="020B0604020202020204" pitchFamily="34" charset="0"/>
              <a:buChar char="•"/>
            </a:pPr>
            <a:r>
              <a:rPr lang="en-US" dirty="0"/>
              <a:t>ISC2</a:t>
            </a:r>
          </a:p>
          <a:p>
            <a:pPr marL="457200" indent="-457200">
              <a:buFont typeface="Arial" panose="020B0604020202020204" pitchFamily="34" charset="0"/>
              <a:buChar char="•"/>
            </a:pPr>
            <a:r>
              <a:rPr lang="en-US" dirty="0"/>
              <a:t>Microsoft</a:t>
            </a:r>
          </a:p>
          <a:p>
            <a:pPr marL="457200" indent="-457200">
              <a:buFont typeface="Arial" panose="020B0604020202020204" pitchFamily="34" charset="0"/>
              <a:buChar char="•"/>
            </a:pPr>
            <a:r>
              <a:rPr lang="en-US" dirty="0"/>
              <a:t>Oracle</a:t>
            </a:r>
          </a:p>
          <a:p>
            <a:pPr marL="457200" indent="-457200">
              <a:buFont typeface="Arial" panose="020B0604020202020204" pitchFamily="34" charset="0"/>
              <a:buChar char="•"/>
            </a:pPr>
            <a:r>
              <a:rPr lang="en-US" dirty="0"/>
              <a:t>PMI</a:t>
            </a:r>
          </a:p>
          <a:p>
            <a:pPr marL="457200" indent="-457200">
              <a:buFont typeface="Arial" panose="020B0604020202020204" pitchFamily="34" charset="0"/>
              <a:buChar char="•"/>
            </a:pPr>
            <a:r>
              <a:rPr lang="en-US" dirty="0" err="1"/>
              <a:t>Sonicwall</a:t>
            </a:r>
            <a:endParaRPr lang="en-US" dirty="0"/>
          </a:p>
          <a:p>
            <a:pPr marL="457200" indent="-457200">
              <a:buFont typeface="Arial" panose="020B0604020202020204" pitchFamily="34" charset="0"/>
              <a:buChar char="•"/>
            </a:pPr>
            <a:r>
              <a:rPr lang="en-US" dirty="0"/>
              <a:t>Tenable</a:t>
            </a:r>
          </a:p>
          <a:p>
            <a:pPr marL="457200" indent="-457200">
              <a:buFont typeface="Arial" panose="020B0604020202020204" pitchFamily="34" charset="0"/>
              <a:buChar char="•"/>
            </a:pPr>
            <a:r>
              <a:rPr lang="en-US" dirty="0"/>
              <a:t>VMWare</a:t>
            </a:r>
          </a:p>
          <a:p>
            <a:pPr marL="457200" indent="-457200">
              <a:buFont typeface="Arial" panose="020B0604020202020204" pitchFamily="34" charset="0"/>
              <a:buChar char="•"/>
            </a:pPr>
            <a:r>
              <a:rPr lang="en-US" dirty="0"/>
              <a:t>And a few others…</a:t>
            </a:r>
          </a:p>
        </p:txBody>
      </p:sp>
    </p:spTree>
    <p:extLst>
      <p:ext uri="{BB962C8B-B14F-4D97-AF65-F5344CB8AC3E}">
        <p14:creationId xmlns:p14="http://schemas.microsoft.com/office/powerpoint/2010/main" val="23193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FE44-EBFA-462C-A890-394C9E68A1D6}"/>
              </a:ext>
            </a:extLst>
          </p:cNvPr>
          <p:cNvSpPr>
            <a:spLocks noGrp="1"/>
          </p:cNvSpPr>
          <p:nvPr>
            <p:ph type="title"/>
          </p:nvPr>
        </p:nvSpPr>
        <p:spPr/>
        <p:txBody>
          <a:bodyPr/>
          <a:lstStyle/>
          <a:p>
            <a:r>
              <a:rPr lang="en-US" dirty="0"/>
              <a:t>Meaning of Certification</a:t>
            </a:r>
          </a:p>
        </p:txBody>
      </p:sp>
      <p:sp>
        <p:nvSpPr>
          <p:cNvPr id="6" name="Content Placeholder 5">
            <a:extLst>
              <a:ext uri="{FF2B5EF4-FFF2-40B4-BE49-F238E27FC236}">
                <a16:creationId xmlns:a16="http://schemas.microsoft.com/office/drawing/2014/main" id="{C19CD69D-17CF-45EB-AF73-7F272A6D6F79}"/>
              </a:ext>
            </a:extLst>
          </p:cNvPr>
          <p:cNvSpPr>
            <a:spLocks noGrp="1"/>
          </p:cNvSpPr>
          <p:nvPr>
            <p:ph idx="1"/>
          </p:nvPr>
        </p:nvSpPr>
        <p:spPr/>
        <p:txBody>
          <a:bodyPr/>
          <a:lstStyle/>
          <a:p>
            <a:r>
              <a:rPr lang="en-US" dirty="0"/>
              <a:t>What does it mean to have a certification?</a:t>
            </a:r>
          </a:p>
          <a:p>
            <a:pPr marL="457200" indent="-457200">
              <a:buFont typeface="Arial" panose="020B0604020202020204" pitchFamily="34" charset="0"/>
              <a:buChar char="•"/>
            </a:pPr>
            <a:r>
              <a:rPr lang="en-US" dirty="0"/>
              <a:t>You haven proven a minimum set of skills or knowledge</a:t>
            </a:r>
          </a:p>
          <a:p>
            <a:pPr marL="457200" indent="-457200">
              <a:buFont typeface="Arial" panose="020B0604020202020204" pitchFamily="34" charset="0"/>
              <a:buChar char="•"/>
            </a:pPr>
            <a:r>
              <a:rPr lang="en-US" dirty="0"/>
              <a:t>Means one of two things based on the certification</a:t>
            </a:r>
          </a:p>
        </p:txBody>
      </p:sp>
      <p:pic>
        <p:nvPicPr>
          <p:cNvPr id="3074" name="Picture 2" descr="Related image">
            <a:extLst>
              <a:ext uri="{FF2B5EF4-FFF2-40B4-BE49-F238E27FC236}">
                <a16:creationId xmlns:a16="http://schemas.microsoft.com/office/drawing/2014/main" id="{B5A92648-A702-464C-90B4-68038C5E3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28043"/>
            <a:ext cx="3030354" cy="2932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Image result for sets the bar high meme">
            <a:extLst>
              <a:ext uri="{FF2B5EF4-FFF2-40B4-BE49-F238E27FC236}">
                <a16:creationId xmlns:a16="http://schemas.microsoft.com/office/drawing/2014/main" id="{182819D0-276B-4E60-AFFE-ED4C580B4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40074"/>
            <a:ext cx="2932126" cy="29321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9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9D53E0-6F2E-4532-9B38-95C8A4D5E205}"/>
              </a:ext>
            </a:extLst>
          </p:cNvPr>
          <p:cNvSpPr>
            <a:spLocks noGrp="1"/>
          </p:cNvSpPr>
          <p:nvPr>
            <p:ph type="title"/>
          </p:nvPr>
        </p:nvSpPr>
        <p:spPr/>
        <p:txBody>
          <a:bodyPr/>
          <a:lstStyle/>
          <a:p>
            <a:r>
              <a:rPr lang="en-US" dirty="0"/>
              <a:t>Why GIAC?</a:t>
            </a:r>
          </a:p>
        </p:txBody>
      </p:sp>
      <p:sp>
        <p:nvSpPr>
          <p:cNvPr id="6" name="Content Placeholder 5">
            <a:extLst>
              <a:ext uri="{FF2B5EF4-FFF2-40B4-BE49-F238E27FC236}">
                <a16:creationId xmlns:a16="http://schemas.microsoft.com/office/drawing/2014/main" id="{ECE27EBD-263C-43B4-AB39-0E346432B421}"/>
              </a:ext>
            </a:extLst>
          </p:cNvPr>
          <p:cNvSpPr>
            <a:spLocks noGrp="1"/>
          </p:cNvSpPr>
          <p:nvPr>
            <p:ph idx="1"/>
          </p:nvPr>
        </p:nvSpPr>
        <p:spPr/>
        <p:txBody>
          <a:bodyPr/>
          <a:lstStyle/>
          <a:p>
            <a:r>
              <a:rPr lang="en-US" dirty="0"/>
              <a:t>GIAC creates professional certifications</a:t>
            </a:r>
          </a:p>
          <a:p>
            <a:pPr marL="457200" indent="-457200">
              <a:buFont typeface="Arial" panose="020B0604020202020204" pitchFamily="34" charset="0"/>
              <a:buChar char="•"/>
            </a:pPr>
            <a:r>
              <a:rPr lang="en-US" dirty="0"/>
              <a:t>Certifications are job-specific</a:t>
            </a:r>
          </a:p>
          <a:p>
            <a:pPr marL="457200" indent="-457200">
              <a:buFont typeface="Arial" panose="020B0604020202020204" pitchFamily="34" charset="0"/>
              <a:buChar char="•"/>
            </a:pPr>
            <a:r>
              <a:rPr lang="en-US" dirty="0"/>
              <a:t>Based on hands-on knowledge</a:t>
            </a:r>
          </a:p>
          <a:p>
            <a:pPr marL="860425" lvl="1" indent="-457200">
              <a:buFont typeface="Arial" panose="020B0604020202020204" pitchFamily="34" charset="0"/>
              <a:buChar char="•"/>
            </a:pPr>
            <a:r>
              <a:rPr lang="en-US" dirty="0"/>
              <a:t>Requires experience</a:t>
            </a:r>
          </a:p>
          <a:p>
            <a:pPr marL="860425" lvl="1" indent="-457200">
              <a:buFont typeface="Arial" panose="020B0604020202020204" pitchFamily="34" charset="0"/>
              <a:buChar char="•"/>
            </a:pPr>
            <a:r>
              <a:rPr lang="en-US" dirty="0"/>
              <a:t>Not just knowledge and theory</a:t>
            </a:r>
          </a:p>
          <a:p>
            <a:r>
              <a:rPr lang="en-US" dirty="0"/>
              <a:t>Obtaining a GIAC certification</a:t>
            </a:r>
            <a:br>
              <a:rPr lang="en-US" dirty="0"/>
            </a:br>
            <a:r>
              <a:rPr lang="en-US" dirty="0"/>
              <a:t>gives definition</a:t>
            </a:r>
          </a:p>
          <a:p>
            <a:pPr marL="457200" indent="-457200">
              <a:buFont typeface="Arial" panose="020B0604020202020204" pitchFamily="34" charset="0"/>
              <a:buChar char="•"/>
            </a:pPr>
            <a:r>
              <a:rPr lang="en-US" dirty="0"/>
              <a:t>Explains what one is capable of</a:t>
            </a:r>
          </a:p>
        </p:txBody>
      </p:sp>
      <p:pic>
        <p:nvPicPr>
          <p:cNvPr id="2050" name="Picture 2" descr="GIAC information security certification domains">
            <a:extLst>
              <a:ext uri="{FF2B5EF4-FFF2-40B4-BE49-F238E27FC236}">
                <a16:creationId xmlns:a16="http://schemas.microsoft.com/office/drawing/2014/main" id="{9AC1EC1C-152C-4770-9E8A-35879159D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968" y="1295400"/>
            <a:ext cx="4678680" cy="467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7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FE1F2D-98CA-496C-B8D7-51F2028E6C7A}"/>
              </a:ext>
            </a:extLst>
          </p:cNvPr>
          <p:cNvSpPr>
            <a:spLocks noGrp="1"/>
          </p:cNvSpPr>
          <p:nvPr>
            <p:ph type="title"/>
          </p:nvPr>
        </p:nvSpPr>
        <p:spPr/>
        <p:txBody>
          <a:bodyPr/>
          <a:lstStyle/>
          <a:p>
            <a:r>
              <a:rPr lang="en-US" dirty="0"/>
              <a:t>GIAC Certified Detection Analyst (GCDA)</a:t>
            </a:r>
          </a:p>
        </p:txBody>
      </p:sp>
      <p:sp>
        <p:nvSpPr>
          <p:cNvPr id="6" name="Content Placeholder 5">
            <a:extLst>
              <a:ext uri="{FF2B5EF4-FFF2-40B4-BE49-F238E27FC236}">
                <a16:creationId xmlns:a16="http://schemas.microsoft.com/office/drawing/2014/main" id="{86A9061B-D79A-40B0-BFD1-61590AF63C20}"/>
              </a:ext>
            </a:extLst>
          </p:cNvPr>
          <p:cNvSpPr>
            <a:spLocks noGrp="1"/>
          </p:cNvSpPr>
          <p:nvPr>
            <p:ph idx="1"/>
          </p:nvPr>
        </p:nvSpPr>
        <p:spPr/>
        <p:txBody>
          <a:bodyPr/>
          <a:lstStyle/>
          <a:p>
            <a:r>
              <a:rPr lang="en-US" sz="2800" dirty="0"/>
              <a:t>The GCDA is a new GIAC certification</a:t>
            </a:r>
          </a:p>
          <a:p>
            <a:pPr marL="457200" indent="-457200">
              <a:buFont typeface="Arial" panose="020B0604020202020204" pitchFamily="34" charset="0"/>
              <a:buChar char="•"/>
            </a:pPr>
            <a:r>
              <a:rPr lang="en-US" sz="2800" dirty="0"/>
              <a:t>Emphasis is on logging and analysis with a SIEM</a:t>
            </a:r>
          </a:p>
          <a:p>
            <a:pPr marL="457200" indent="-457200">
              <a:buFont typeface="Arial" panose="020B0604020202020204" pitchFamily="34" charset="0"/>
              <a:buChar char="•"/>
            </a:pPr>
            <a:r>
              <a:rPr lang="en-US" sz="2800" dirty="0"/>
              <a:t>Heavily geared towards tactical detection</a:t>
            </a:r>
            <a:br>
              <a:rPr lang="en-US" dirty="0"/>
            </a:br>
            <a:r>
              <a:rPr lang="en-US" sz="2400" dirty="0"/>
              <a:t> </a:t>
            </a:r>
            <a:endParaRPr lang="en-US" sz="6000" dirty="0"/>
          </a:p>
          <a:p>
            <a:r>
              <a:rPr lang="en-US" sz="2400" dirty="0"/>
              <a:t>"The GIAC Certified Detection Analyst (GCDA) is an industry certification that proves an individual knows how to collect, analyze, and tactically use modern network and endpoint data sources to detect malicious or unauthorized activity. This certification shows individuals not only know how to wield tools such as Security Information and Event Management (SIEM) but that they know how to use tools to turn attacker strengths into attacker weaknesses."</a:t>
            </a:r>
            <a:br>
              <a:rPr lang="en-US" sz="2400" dirty="0"/>
            </a:br>
            <a:r>
              <a:rPr lang="en-US" sz="2400" dirty="0"/>
              <a:t>~ Justin Henderson, SANS SEC555 Course Author</a:t>
            </a:r>
          </a:p>
        </p:txBody>
      </p:sp>
      <p:pic>
        <p:nvPicPr>
          <p:cNvPr id="1026" name="Picture 2" descr="https://www.giac.org/images/design/custom/icons/certs/large/gcda-gold.png">
            <a:extLst>
              <a:ext uri="{FF2B5EF4-FFF2-40B4-BE49-F238E27FC236}">
                <a16:creationId xmlns:a16="http://schemas.microsoft.com/office/drawing/2014/main" id="{4BD87B1D-CF30-4C4E-90BE-8463800A0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9280" y="1161639"/>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5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EC777E-ABE9-4189-9980-962190E5732B}"/>
              </a:ext>
            </a:extLst>
          </p:cNvPr>
          <p:cNvSpPr>
            <a:spLocks noGrp="1"/>
          </p:cNvSpPr>
          <p:nvPr>
            <p:ph type="title"/>
          </p:nvPr>
        </p:nvSpPr>
        <p:spPr/>
        <p:txBody>
          <a:bodyPr/>
          <a:lstStyle/>
          <a:p>
            <a:r>
              <a:rPr lang="en-US" dirty="0"/>
              <a:t>What the GCDA proves?</a:t>
            </a:r>
          </a:p>
        </p:txBody>
      </p:sp>
      <p:sp>
        <p:nvSpPr>
          <p:cNvPr id="6" name="Content Placeholder 5">
            <a:extLst>
              <a:ext uri="{FF2B5EF4-FFF2-40B4-BE49-F238E27FC236}">
                <a16:creationId xmlns:a16="http://schemas.microsoft.com/office/drawing/2014/main" id="{2287C3A0-6FEE-46F7-8EDD-BF696D376099}"/>
              </a:ext>
            </a:extLst>
          </p:cNvPr>
          <p:cNvSpPr>
            <a:spLocks noGrp="1"/>
          </p:cNvSpPr>
          <p:nvPr>
            <p:ph idx="1"/>
          </p:nvPr>
        </p:nvSpPr>
        <p:spPr/>
        <p:txBody>
          <a:bodyPr/>
          <a:lstStyle/>
          <a:p>
            <a:r>
              <a:rPr lang="en-US" dirty="0"/>
              <a:t>The GCDA certification proves candidates can:</a:t>
            </a:r>
          </a:p>
          <a:p>
            <a:pPr marL="457200" indent="-457200">
              <a:buFont typeface="Arial" panose="020B0604020202020204" pitchFamily="34" charset="0"/>
              <a:buChar char="•"/>
            </a:pPr>
            <a:r>
              <a:rPr lang="en-US" dirty="0"/>
              <a:t>Understand SIEM components and recommend changes</a:t>
            </a:r>
          </a:p>
          <a:p>
            <a:pPr marL="457200" indent="-457200">
              <a:buFont typeface="Arial" panose="020B0604020202020204" pitchFamily="34" charset="0"/>
              <a:buChar char="•"/>
            </a:pPr>
            <a:r>
              <a:rPr lang="en-US" dirty="0"/>
              <a:t>Implement a strategic data collection strategy</a:t>
            </a:r>
          </a:p>
          <a:p>
            <a:pPr marL="457200" indent="-457200">
              <a:buFont typeface="Arial" panose="020B0604020202020204" pitchFamily="34" charset="0"/>
              <a:buChar char="•"/>
            </a:pPr>
            <a:r>
              <a:rPr lang="en-US" dirty="0"/>
              <a:t>Apply and understand log enrichment</a:t>
            </a:r>
          </a:p>
          <a:p>
            <a:pPr marL="457200" indent="-457200">
              <a:buFont typeface="Arial" panose="020B0604020202020204" pitchFamily="34" charset="0"/>
              <a:buChar char="•"/>
            </a:pPr>
            <a:r>
              <a:rPr lang="en-US" dirty="0"/>
              <a:t>Identify and use key network data</a:t>
            </a:r>
          </a:p>
          <a:p>
            <a:pPr marL="457200" indent="-457200">
              <a:buFont typeface="Arial" panose="020B0604020202020204" pitchFamily="34" charset="0"/>
              <a:buChar char="•"/>
            </a:pPr>
            <a:r>
              <a:rPr lang="en-US" dirty="0"/>
              <a:t>Identify and use key endpoint data</a:t>
            </a:r>
          </a:p>
          <a:p>
            <a:pPr marL="457200" indent="-457200">
              <a:buFont typeface="Arial" panose="020B0604020202020204" pitchFamily="34" charset="0"/>
              <a:buChar char="•"/>
            </a:pPr>
            <a:r>
              <a:rPr lang="en-US" dirty="0"/>
              <a:t>Develop processes for handling alert data</a:t>
            </a:r>
          </a:p>
          <a:p>
            <a:pPr marL="457200" indent="-457200">
              <a:buFont typeface="Arial" panose="020B0604020202020204" pitchFamily="34" charset="0"/>
              <a:buChar char="•"/>
            </a:pPr>
            <a:r>
              <a:rPr lang="en-US" dirty="0"/>
              <a:t>Use data to catch modern attacks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87756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C3B3C2-EF68-4A0C-B77C-1791474D7200}"/>
              </a:ext>
            </a:extLst>
          </p:cNvPr>
          <p:cNvSpPr>
            <a:spLocks noGrp="1"/>
          </p:cNvSpPr>
          <p:nvPr>
            <p:ph type="title"/>
          </p:nvPr>
        </p:nvSpPr>
        <p:spPr/>
        <p:txBody>
          <a:bodyPr/>
          <a:lstStyle/>
          <a:p>
            <a:r>
              <a:rPr lang="en-US" dirty="0"/>
              <a:t>SIEM Architecture</a:t>
            </a:r>
          </a:p>
        </p:txBody>
      </p:sp>
      <p:sp>
        <p:nvSpPr>
          <p:cNvPr id="6" name="Content Placeholder 5">
            <a:extLst>
              <a:ext uri="{FF2B5EF4-FFF2-40B4-BE49-F238E27FC236}">
                <a16:creationId xmlns:a16="http://schemas.microsoft.com/office/drawing/2014/main" id="{D9AD3AD3-9B7C-406B-804A-FB50AD3E81C4}"/>
              </a:ext>
            </a:extLst>
          </p:cNvPr>
          <p:cNvSpPr>
            <a:spLocks noGrp="1"/>
          </p:cNvSpPr>
          <p:nvPr>
            <p:ph idx="1"/>
          </p:nvPr>
        </p:nvSpPr>
        <p:spPr/>
        <p:txBody>
          <a:bodyPr/>
          <a:lstStyle/>
          <a:p>
            <a:r>
              <a:rPr lang="en-US" dirty="0"/>
              <a:t>Analysts often have limited training on SIEM architecture</a:t>
            </a:r>
          </a:p>
          <a:p>
            <a:pPr marL="457200" indent="-457200">
              <a:buFont typeface="Arial" panose="020B0604020202020204" pitchFamily="34" charset="0"/>
              <a:buChar char="•"/>
            </a:pPr>
            <a:r>
              <a:rPr lang="en-US" dirty="0"/>
              <a:t>Some analysts would even say it is unnecessary to know</a:t>
            </a:r>
          </a:p>
          <a:p>
            <a:r>
              <a:rPr lang="en-US" dirty="0"/>
              <a:t>Truth is, knowledge of how a SIEM works affects analysis</a:t>
            </a:r>
          </a:p>
          <a:p>
            <a:pPr marL="457200" indent="-457200">
              <a:buFont typeface="Arial" panose="020B0604020202020204" pitchFamily="34" charset="0"/>
              <a:buChar char="•"/>
            </a:pPr>
            <a:r>
              <a:rPr lang="en-US" dirty="0"/>
              <a:t>Method of data collection can change</a:t>
            </a:r>
            <a:br>
              <a:rPr lang="en-US" dirty="0"/>
            </a:br>
            <a:r>
              <a:rPr lang="en-US" dirty="0"/>
              <a:t>data (good or bad)</a:t>
            </a:r>
          </a:p>
          <a:p>
            <a:pPr marL="457200" indent="-457200">
              <a:buFont typeface="Arial" panose="020B0604020202020204" pitchFamily="34" charset="0"/>
              <a:buChar char="•"/>
            </a:pPr>
            <a:r>
              <a:rPr lang="en-US" dirty="0"/>
              <a:t>Metadata in logs helps analysis</a:t>
            </a:r>
          </a:p>
          <a:p>
            <a:pPr marL="457200" indent="-457200">
              <a:buFont typeface="Arial" panose="020B0604020202020204" pitchFamily="34" charset="0"/>
              <a:buChar char="•"/>
            </a:pPr>
            <a:r>
              <a:rPr lang="en-US" dirty="0"/>
              <a:t>SIEM != Log collection</a:t>
            </a:r>
          </a:p>
          <a:p>
            <a:pPr marL="860425" lvl="1" indent="-457200">
              <a:buFont typeface="Arial" panose="020B0604020202020204" pitchFamily="34" charset="0"/>
              <a:buChar char="•"/>
            </a:pPr>
            <a:r>
              <a:rPr lang="en-US" dirty="0"/>
              <a:t>Log metadata and enrichment adds value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098" name="Picture 2" descr="Image result for have no clue meme">
            <a:extLst>
              <a:ext uri="{FF2B5EF4-FFF2-40B4-BE49-F238E27FC236}">
                <a16:creationId xmlns:a16="http://schemas.microsoft.com/office/drawing/2014/main" id="{DA6B5719-F29F-46C4-A3D8-CAF5C7F3C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3276600"/>
            <a:ext cx="3427662" cy="257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918158"/>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Sec511_1_2014_0823.thmx</Template>
  <TotalTime>0</TotalTime>
  <Words>629</Words>
  <Application>Microsoft Office PowerPoint</Application>
  <PresentationFormat>Widescreen</PresentationFormat>
  <Paragraphs>136</Paragraphs>
  <Slides>17</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Courier New</vt:lpstr>
      <vt:lpstr>Georgia</vt:lpstr>
      <vt:lpstr>Gill Sans MT</vt:lpstr>
      <vt:lpstr>Tahoma</vt:lpstr>
      <vt:lpstr>Times New Roman</vt:lpstr>
      <vt:lpstr>Title Page</vt:lpstr>
      <vt:lpstr>Basic Layout Pages</vt:lpstr>
      <vt:lpstr>SEC555</vt:lpstr>
      <vt:lpstr>About Us</vt:lpstr>
      <vt:lpstr>Welcome!</vt:lpstr>
      <vt:lpstr>Certification Experience</vt:lpstr>
      <vt:lpstr>Meaning of Certification</vt:lpstr>
      <vt:lpstr>Why GIAC?</vt:lpstr>
      <vt:lpstr>GIAC Certified Detection Analyst (GCDA)</vt:lpstr>
      <vt:lpstr>What the GCDA proves?</vt:lpstr>
      <vt:lpstr>SIEM Architecture</vt:lpstr>
      <vt:lpstr>Data Collection Strategies</vt:lpstr>
      <vt:lpstr>Log Enrichment</vt:lpstr>
      <vt:lpstr>Network Data</vt:lpstr>
      <vt:lpstr>Endpoint Data</vt:lpstr>
      <vt:lpstr>Alert Data</vt:lpstr>
      <vt:lpstr>Tactical Data</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SEC555 - The Industry's First SIEM Neutral Training Course</dc:title>
  <dc:subject/>
  <dc:creator/>
  <cp:keywords>555</cp:keywords>
  <dc:description/>
  <cp:lastModifiedBy/>
  <cp:revision>1</cp:revision>
  <dcterms:created xsi:type="dcterms:W3CDTF">2016-12-19T16:03:23Z</dcterms:created>
  <dcterms:modified xsi:type="dcterms:W3CDTF">2018-03-19T17:43:18Z</dcterms:modified>
  <cp:category>Security</cp:category>
</cp:coreProperties>
</file>